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1"/>
  </p:notesMasterIdLst>
  <p:sldIdLst>
    <p:sldId id="418" r:id="rId4"/>
    <p:sldId id="256" r:id="rId5"/>
    <p:sldId id="550" r:id="rId6"/>
    <p:sldId id="552" r:id="rId7"/>
    <p:sldId id="576" r:id="rId8"/>
    <p:sldId id="579" r:id="rId9"/>
    <p:sldId id="577" r:id="rId10"/>
    <p:sldId id="578" r:id="rId11"/>
    <p:sldId id="553" r:id="rId12"/>
    <p:sldId id="554" r:id="rId13"/>
    <p:sldId id="555" r:id="rId14"/>
    <p:sldId id="556" r:id="rId15"/>
    <p:sldId id="257" r:id="rId16"/>
    <p:sldId id="258" r:id="rId17"/>
    <p:sldId id="558" r:id="rId18"/>
    <p:sldId id="563" r:id="rId19"/>
    <p:sldId id="559" r:id="rId20"/>
    <p:sldId id="564" r:id="rId21"/>
    <p:sldId id="566" r:id="rId22"/>
    <p:sldId id="567" r:id="rId23"/>
    <p:sldId id="568" r:id="rId24"/>
    <p:sldId id="569" r:id="rId25"/>
    <p:sldId id="570" r:id="rId26"/>
    <p:sldId id="571" r:id="rId27"/>
    <p:sldId id="573" r:id="rId28"/>
    <p:sldId id="572" r:id="rId29"/>
    <p:sldId id="54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71097" autoAdjust="0"/>
  </p:normalViewPr>
  <p:slideViewPr>
    <p:cSldViewPr snapToGrid="0">
      <p:cViewPr varScale="1">
        <p:scale>
          <a:sx n="59" d="100"/>
          <a:sy n="59" d="100"/>
        </p:scale>
        <p:origin x="1757" y="62"/>
      </p:cViewPr>
      <p:guideLst/>
    </p:cSldViewPr>
  </p:slideViewPr>
  <p:notesTextViewPr>
    <p:cViewPr>
      <p:scale>
        <a:sx n="115" d="100"/>
        <a:sy n="115" d="100"/>
      </p:scale>
      <p:origin x="-5" y="-1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F3A3B-DBA0-4348-962B-D9E9803B911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832B0C-A222-469C-9761-6C6411BA1DAF}">
      <dgm:prSet custT="1"/>
      <dgm:spPr/>
      <dgm:t>
        <a:bodyPr/>
        <a:lstStyle/>
        <a:p>
          <a:r>
            <a:rPr lang="en-US" sz="1800" dirty="0"/>
            <a:t>First Application of TabPFN for pancreatic cancer detection.</a:t>
          </a:r>
        </a:p>
      </dgm:t>
    </dgm:pt>
    <dgm:pt modelId="{9318FDBD-1DCF-4FC4-BE4E-F9804C389B8D}" type="parTrans" cxnId="{8DED9FE2-1BCB-43CF-82C1-54E999DF2926}">
      <dgm:prSet/>
      <dgm:spPr/>
      <dgm:t>
        <a:bodyPr/>
        <a:lstStyle/>
        <a:p>
          <a:endParaRPr lang="en-US"/>
        </a:p>
      </dgm:t>
    </dgm:pt>
    <dgm:pt modelId="{AA18939F-AB87-4743-BB68-4A98CAEBC6A0}" type="sibTrans" cxnId="{8DED9FE2-1BCB-43CF-82C1-54E999DF2926}">
      <dgm:prSet custT="1"/>
      <dgm:spPr/>
      <dgm:t>
        <a:bodyPr/>
        <a:lstStyle/>
        <a:p>
          <a:endParaRPr lang="en-US" sz="1800"/>
        </a:p>
      </dgm:t>
    </dgm:pt>
    <dgm:pt modelId="{0785A902-A322-4D47-8818-E969F238DCBD}">
      <dgm:prSet custT="1"/>
      <dgm:spPr>
        <a:solidFill>
          <a:schemeClr val="accent2"/>
        </a:solidFill>
      </dgm:spPr>
      <dgm:t>
        <a:bodyPr/>
        <a:lstStyle/>
        <a:p>
          <a:r>
            <a:rPr lang="en-US" sz="1800" dirty="0"/>
            <a:t>Comprehensive comparison of 26 different ML, DL, and foundation models.</a:t>
          </a:r>
        </a:p>
      </dgm:t>
    </dgm:pt>
    <dgm:pt modelId="{7C4E021F-96B9-485F-8047-6B3660182812}" type="parTrans" cxnId="{7065CF13-DCEE-4550-9CD3-9DED482CE248}">
      <dgm:prSet/>
      <dgm:spPr/>
      <dgm:t>
        <a:bodyPr/>
        <a:lstStyle/>
        <a:p>
          <a:endParaRPr lang="en-US"/>
        </a:p>
      </dgm:t>
    </dgm:pt>
    <dgm:pt modelId="{715A019E-AE6C-456C-803B-EF0F85DD703E}" type="sibTrans" cxnId="{7065CF13-DCEE-4550-9CD3-9DED482CE248}">
      <dgm:prSet custT="1"/>
      <dgm:spPr/>
      <dgm:t>
        <a:bodyPr/>
        <a:lstStyle/>
        <a:p>
          <a:endParaRPr lang="en-US" sz="1800"/>
        </a:p>
      </dgm:t>
    </dgm:pt>
    <dgm:pt modelId="{B6420CF5-868F-4F24-8A7A-E1A83A671D00}">
      <dgm:prSet custT="1"/>
      <dgm:spPr>
        <a:solidFill>
          <a:schemeClr val="accent6"/>
        </a:solidFill>
      </dgm:spPr>
      <dgm:t>
        <a:bodyPr/>
        <a:lstStyle/>
        <a:p>
          <a:r>
            <a:rPr lang="en-US" sz="1800" dirty="0"/>
            <a:t>Evaluation of 11 imputation techniques – including TabPFN-based imputation – for missing data handling.</a:t>
          </a:r>
        </a:p>
      </dgm:t>
    </dgm:pt>
    <dgm:pt modelId="{A13BFBAF-64B2-45C5-A4F8-27505F60F4A8}" type="parTrans" cxnId="{57B29FA7-80E7-4922-B39E-4C4E36D7BB85}">
      <dgm:prSet/>
      <dgm:spPr/>
      <dgm:t>
        <a:bodyPr/>
        <a:lstStyle/>
        <a:p>
          <a:endParaRPr lang="en-US"/>
        </a:p>
      </dgm:t>
    </dgm:pt>
    <dgm:pt modelId="{83A3A928-ADBF-44E6-B546-8745AD1378D2}" type="sibTrans" cxnId="{57B29FA7-80E7-4922-B39E-4C4E36D7BB85}">
      <dgm:prSet custT="1"/>
      <dgm:spPr/>
      <dgm:t>
        <a:bodyPr/>
        <a:lstStyle/>
        <a:p>
          <a:endParaRPr lang="en-US" sz="1800"/>
        </a:p>
      </dgm:t>
    </dgm:pt>
    <dgm:pt modelId="{FED84115-6EAA-44A6-8BA3-EB69BF6B73B4}">
      <dgm:prSet custT="1"/>
      <dgm:spPr>
        <a:solidFill>
          <a:schemeClr val="accent5"/>
        </a:solidFill>
      </dgm:spPr>
      <dgm:t>
        <a:bodyPr/>
        <a:lstStyle/>
        <a:p>
          <a:r>
            <a:rPr lang="en-US" sz="1800" dirty="0"/>
            <a:t>Introduction and validation of TabPFN data augmentation methods to improve small dataset performance.</a:t>
          </a:r>
        </a:p>
      </dgm:t>
    </dgm:pt>
    <dgm:pt modelId="{2260EE12-0A70-408C-AF43-5DEB09C84510}" type="parTrans" cxnId="{CE0A2EEB-C687-4584-8F1C-EBFA4814EAF3}">
      <dgm:prSet/>
      <dgm:spPr/>
      <dgm:t>
        <a:bodyPr/>
        <a:lstStyle/>
        <a:p>
          <a:endParaRPr lang="en-US"/>
        </a:p>
      </dgm:t>
    </dgm:pt>
    <dgm:pt modelId="{ED2E81EE-34C0-4712-AF3F-245A0472ECD3}" type="sibTrans" cxnId="{CE0A2EEB-C687-4584-8F1C-EBFA4814EAF3}">
      <dgm:prSet custT="1"/>
      <dgm:spPr/>
      <dgm:t>
        <a:bodyPr/>
        <a:lstStyle/>
        <a:p>
          <a:endParaRPr lang="en-US" sz="1800"/>
        </a:p>
      </dgm:t>
    </dgm:pt>
    <dgm:pt modelId="{3BE1E819-B5BB-449A-ABAC-F531245B7302}">
      <dgm:prSet custT="1"/>
      <dgm:spPr>
        <a:solidFill>
          <a:srgbClr val="0070C0"/>
        </a:solidFill>
      </dgm:spPr>
      <dgm:t>
        <a:bodyPr/>
        <a:lstStyle/>
        <a:p>
          <a:r>
            <a:rPr lang="en-US" sz="1800" dirty="0"/>
            <a:t>Extraction and visualization of TabPFN embeddings using PCA, t-SNE, and UMAP for new clinical insights.</a:t>
          </a:r>
        </a:p>
      </dgm:t>
    </dgm:pt>
    <dgm:pt modelId="{38BC7A84-3002-4240-8743-EE88C8A053D1}" type="parTrans" cxnId="{1FCCAFB4-7E8B-4863-9F45-A2DFF4C69A83}">
      <dgm:prSet/>
      <dgm:spPr/>
      <dgm:t>
        <a:bodyPr/>
        <a:lstStyle/>
        <a:p>
          <a:endParaRPr lang="en-US"/>
        </a:p>
      </dgm:t>
    </dgm:pt>
    <dgm:pt modelId="{50439B05-2942-42C6-B4DA-DCAB9C40AD7D}" type="sibTrans" cxnId="{1FCCAFB4-7E8B-4863-9F45-A2DFF4C69A83}">
      <dgm:prSet custT="1"/>
      <dgm:spPr/>
      <dgm:t>
        <a:bodyPr/>
        <a:lstStyle/>
        <a:p>
          <a:endParaRPr lang="en-US" sz="1800"/>
        </a:p>
      </dgm:t>
    </dgm:pt>
    <dgm:pt modelId="{C54C3DC7-8AA1-46FC-B297-13660695F666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800"/>
            <a:t>Integrated Explainable AI (XAI) techniques (SHAP, permutation importance) for model interpretability.</a:t>
          </a:r>
        </a:p>
      </dgm:t>
    </dgm:pt>
    <dgm:pt modelId="{D1DBABB1-0399-48C9-8253-C7F5C652D2CC}" type="parTrans" cxnId="{E891542F-7886-48F9-BCFC-BC1D820347F3}">
      <dgm:prSet/>
      <dgm:spPr/>
      <dgm:t>
        <a:bodyPr/>
        <a:lstStyle/>
        <a:p>
          <a:endParaRPr lang="en-US"/>
        </a:p>
      </dgm:t>
    </dgm:pt>
    <dgm:pt modelId="{C95DFB5B-B398-420A-9D52-278D57503783}" type="sibTrans" cxnId="{E891542F-7886-48F9-BCFC-BC1D820347F3}">
      <dgm:prSet custT="1"/>
      <dgm:spPr/>
      <dgm:t>
        <a:bodyPr/>
        <a:lstStyle/>
        <a:p>
          <a:endParaRPr lang="en-US" sz="1800"/>
        </a:p>
      </dgm:t>
    </dgm:pt>
    <dgm:pt modelId="{F232808C-5C9D-4936-8540-88208E14CF0E}">
      <dgm:prSet custT="1"/>
      <dgm:spPr>
        <a:solidFill>
          <a:srgbClr val="92D050"/>
        </a:solidFill>
      </dgm:spPr>
      <dgm:t>
        <a:bodyPr/>
        <a:lstStyle/>
        <a:p>
          <a:r>
            <a:rPr lang="en-US" sz="1800" dirty="0"/>
            <a:t>Developed a user-friendly web application for real-time cancer risk prediction by clinicians.</a:t>
          </a:r>
        </a:p>
      </dgm:t>
    </dgm:pt>
    <dgm:pt modelId="{DFAF6DE8-F7EC-415E-9882-96E852474CBF}" type="parTrans" cxnId="{4809FA68-FBA2-4D19-B202-5970EE76F38F}">
      <dgm:prSet/>
      <dgm:spPr/>
      <dgm:t>
        <a:bodyPr/>
        <a:lstStyle/>
        <a:p>
          <a:endParaRPr lang="en-US"/>
        </a:p>
      </dgm:t>
    </dgm:pt>
    <dgm:pt modelId="{01528D41-D549-4596-9969-BA78694D91CD}" type="sibTrans" cxnId="{4809FA68-FBA2-4D19-B202-5970EE76F38F}">
      <dgm:prSet/>
      <dgm:spPr/>
      <dgm:t>
        <a:bodyPr/>
        <a:lstStyle/>
        <a:p>
          <a:endParaRPr lang="en-US"/>
        </a:p>
      </dgm:t>
    </dgm:pt>
    <dgm:pt modelId="{5A1D67DF-456A-4491-A2B2-A5739B457EED}" type="pres">
      <dgm:prSet presAssocID="{FFCF3A3B-DBA0-4348-962B-D9E9803B911F}" presName="Name0" presStyleCnt="0">
        <dgm:presLayoutVars>
          <dgm:dir/>
          <dgm:resizeHandles val="exact"/>
        </dgm:presLayoutVars>
      </dgm:prSet>
      <dgm:spPr/>
    </dgm:pt>
    <dgm:pt modelId="{38DD2776-F3A1-4C69-8F2F-B22D412041DF}" type="pres">
      <dgm:prSet presAssocID="{BA832B0C-A222-469C-9761-6C6411BA1DAF}" presName="node" presStyleLbl="node1" presStyleIdx="0" presStyleCnt="7">
        <dgm:presLayoutVars>
          <dgm:bulletEnabled val="1"/>
        </dgm:presLayoutVars>
      </dgm:prSet>
      <dgm:spPr/>
    </dgm:pt>
    <dgm:pt modelId="{F0EBDD53-308B-4D09-849E-B66B2297D299}" type="pres">
      <dgm:prSet presAssocID="{AA18939F-AB87-4743-BB68-4A98CAEBC6A0}" presName="sibTrans" presStyleLbl="sibTrans1D1" presStyleIdx="0" presStyleCnt="6"/>
      <dgm:spPr/>
    </dgm:pt>
    <dgm:pt modelId="{697EB1B2-3587-4C8B-9829-4702E1573FEF}" type="pres">
      <dgm:prSet presAssocID="{AA18939F-AB87-4743-BB68-4A98CAEBC6A0}" presName="connectorText" presStyleLbl="sibTrans1D1" presStyleIdx="0" presStyleCnt="6"/>
      <dgm:spPr/>
    </dgm:pt>
    <dgm:pt modelId="{E9E87190-74D8-4A8B-8E65-534A2AA8C780}" type="pres">
      <dgm:prSet presAssocID="{0785A902-A322-4D47-8818-E969F238DCBD}" presName="node" presStyleLbl="node1" presStyleIdx="1" presStyleCnt="7">
        <dgm:presLayoutVars>
          <dgm:bulletEnabled val="1"/>
        </dgm:presLayoutVars>
      </dgm:prSet>
      <dgm:spPr/>
    </dgm:pt>
    <dgm:pt modelId="{BA493C76-4CB2-4D8F-8C52-536CACC73671}" type="pres">
      <dgm:prSet presAssocID="{715A019E-AE6C-456C-803B-EF0F85DD703E}" presName="sibTrans" presStyleLbl="sibTrans1D1" presStyleIdx="1" presStyleCnt="6"/>
      <dgm:spPr/>
    </dgm:pt>
    <dgm:pt modelId="{4C29D4CC-AA98-4218-A4FE-09CB5D029830}" type="pres">
      <dgm:prSet presAssocID="{715A019E-AE6C-456C-803B-EF0F85DD703E}" presName="connectorText" presStyleLbl="sibTrans1D1" presStyleIdx="1" presStyleCnt="6"/>
      <dgm:spPr/>
    </dgm:pt>
    <dgm:pt modelId="{1A11C893-F79F-42EE-887F-B570C41E5FFD}" type="pres">
      <dgm:prSet presAssocID="{B6420CF5-868F-4F24-8A7A-E1A83A671D00}" presName="node" presStyleLbl="node1" presStyleIdx="2" presStyleCnt="7">
        <dgm:presLayoutVars>
          <dgm:bulletEnabled val="1"/>
        </dgm:presLayoutVars>
      </dgm:prSet>
      <dgm:spPr/>
    </dgm:pt>
    <dgm:pt modelId="{476DB648-2149-4051-82F6-9736B07D11E1}" type="pres">
      <dgm:prSet presAssocID="{83A3A928-ADBF-44E6-B546-8745AD1378D2}" presName="sibTrans" presStyleLbl="sibTrans1D1" presStyleIdx="2" presStyleCnt="6"/>
      <dgm:spPr/>
    </dgm:pt>
    <dgm:pt modelId="{BABB6419-ECCE-4543-938A-7382CDF28646}" type="pres">
      <dgm:prSet presAssocID="{83A3A928-ADBF-44E6-B546-8745AD1378D2}" presName="connectorText" presStyleLbl="sibTrans1D1" presStyleIdx="2" presStyleCnt="6"/>
      <dgm:spPr/>
    </dgm:pt>
    <dgm:pt modelId="{47C43196-9789-45A9-BC5D-6E2435FFBDC9}" type="pres">
      <dgm:prSet presAssocID="{FED84115-6EAA-44A6-8BA3-EB69BF6B73B4}" presName="node" presStyleLbl="node1" presStyleIdx="3" presStyleCnt="7">
        <dgm:presLayoutVars>
          <dgm:bulletEnabled val="1"/>
        </dgm:presLayoutVars>
      </dgm:prSet>
      <dgm:spPr/>
    </dgm:pt>
    <dgm:pt modelId="{D9B8D54A-83ED-490A-A785-4054A7DFC9B8}" type="pres">
      <dgm:prSet presAssocID="{ED2E81EE-34C0-4712-AF3F-245A0472ECD3}" presName="sibTrans" presStyleLbl="sibTrans1D1" presStyleIdx="3" presStyleCnt="6"/>
      <dgm:spPr/>
    </dgm:pt>
    <dgm:pt modelId="{0F5CD3E4-0735-4E29-B589-641CB434499E}" type="pres">
      <dgm:prSet presAssocID="{ED2E81EE-34C0-4712-AF3F-245A0472ECD3}" presName="connectorText" presStyleLbl="sibTrans1D1" presStyleIdx="3" presStyleCnt="6"/>
      <dgm:spPr/>
    </dgm:pt>
    <dgm:pt modelId="{0DB97810-2FC2-4361-9A8E-2F1335D50077}" type="pres">
      <dgm:prSet presAssocID="{3BE1E819-B5BB-449A-ABAC-F531245B7302}" presName="node" presStyleLbl="node1" presStyleIdx="4" presStyleCnt="7">
        <dgm:presLayoutVars>
          <dgm:bulletEnabled val="1"/>
        </dgm:presLayoutVars>
      </dgm:prSet>
      <dgm:spPr/>
    </dgm:pt>
    <dgm:pt modelId="{F2A7E0D2-3858-46AC-B9E4-D64F9F123683}" type="pres">
      <dgm:prSet presAssocID="{50439B05-2942-42C6-B4DA-DCAB9C40AD7D}" presName="sibTrans" presStyleLbl="sibTrans1D1" presStyleIdx="4" presStyleCnt="6"/>
      <dgm:spPr/>
    </dgm:pt>
    <dgm:pt modelId="{F88F595D-26B2-4E40-977E-5953014DB366}" type="pres">
      <dgm:prSet presAssocID="{50439B05-2942-42C6-B4DA-DCAB9C40AD7D}" presName="connectorText" presStyleLbl="sibTrans1D1" presStyleIdx="4" presStyleCnt="6"/>
      <dgm:spPr/>
    </dgm:pt>
    <dgm:pt modelId="{5AA21ED6-655C-4EB6-94DC-FD31BE6CFAF0}" type="pres">
      <dgm:prSet presAssocID="{C54C3DC7-8AA1-46FC-B297-13660695F666}" presName="node" presStyleLbl="node1" presStyleIdx="5" presStyleCnt="7">
        <dgm:presLayoutVars>
          <dgm:bulletEnabled val="1"/>
        </dgm:presLayoutVars>
      </dgm:prSet>
      <dgm:spPr/>
    </dgm:pt>
    <dgm:pt modelId="{AC050F6F-D028-43B2-8867-66EFD271B866}" type="pres">
      <dgm:prSet presAssocID="{C95DFB5B-B398-420A-9D52-278D57503783}" presName="sibTrans" presStyleLbl="sibTrans1D1" presStyleIdx="5" presStyleCnt="6"/>
      <dgm:spPr/>
    </dgm:pt>
    <dgm:pt modelId="{AFBE5662-A4C8-45F3-A65A-7D57EB49AEDD}" type="pres">
      <dgm:prSet presAssocID="{C95DFB5B-B398-420A-9D52-278D57503783}" presName="connectorText" presStyleLbl="sibTrans1D1" presStyleIdx="5" presStyleCnt="6"/>
      <dgm:spPr/>
    </dgm:pt>
    <dgm:pt modelId="{A7383845-D5AC-487D-BFF6-5AFBA26A7A6E}" type="pres">
      <dgm:prSet presAssocID="{F232808C-5C9D-4936-8540-88208E14CF0E}" presName="node" presStyleLbl="node1" presStyleIdx="6" presStyleCnt="7">
        <dgm:presLayoutVars>
          <dgm:bulletEnabled val="1"/>
        </dgm:presLayoutVars>
      </dgm:prSet>
      <dgm:spPr/>
    </dgm:pt>
  </dgm:ptLst>
  <dgm:cxnLst>
    <dgm:cxn modelId="{7065CF13-DCEE-4550-9CD3-9DED482CE248}" srcId="{FFCF3A3B-DBA0-4348-962B-D9E9803B911F}" destId="{0785A902-A322-4D47-8818-E969F238DCBD}" srcOrd="1" destOrd="0" parTransId="{7C4E021F-96B9-485F-8047-6B3660182812}" sibTransId="{715A019E-AE6C-456C-803B-EF0F85DD703E}"/>
    <dgm:cxn modelId="{97319A1F-DBD0-4E5C-BC8C-70C60C7B1FD5}" type="presOf" srcId="{50439B05-2942-42C6-B4DA-DCAB9C40AD7D}" destId="{F2A7E0D2-3858-46AC-B9E4-D64F9F123683}" srcOrd="0" destOrd="0" presId="urn:microsoft.com/office/officeart/2016/7/layout/RepeatingBendingProcessNew"/>
    <dgm:cxn modelId="{88B2EC20-0743-4555-99AF-7C203089867D}" type="presOf" srcId="{FED84115-6EAA-44A6-8BA3-EB69BF6B73B4}" destId="{47C43196-9789-45A9-BC5D-6E2435FFBDC9}" srcOrd="0" destOrd="0" presId="urn:microsoft.com/office/officeart/2016/7/layout/RepeatingBendingProcessNew"/>
    <dgm:cxn modelId="{E4773123-3A62-43A5-A362-2A589D37A279}" type="presOf" srcId="{B6420CF5-868F-4F24-8A7A-E1A83A671D00}" destId="{1A11C893-F79F-42EE-887F-B570C41E5FFD}" srcOrd="0" destOrd="0" presId="urn:microsoft.com/office/officeart/2016/7/layout/RepeatingBendingProcessNew"/>
    <dgm:cxn modelId="{DACE4A29-5862-4376-B934-10BD2E1BC7B5}" type="presOf" srcId="{AA18939F-AB87-4743-BB68-4A98CAEBC6A0}" destId="{697EB1B2-3587-4C8B-9829-4702E1573FEF}" srcOrd="1" destOrd="0" presId="urn:microsoft.com/office/officeart/2016/7/layout/RepeatingBendingProcessNew"/>
    <dgm:cxn modelId="{E891542F-7886-48F9-BCFC-BC1D820347F3}" srcId="{FFCF3A3B-DBA0-4348-962B-D9E9803B911F}" destId="{C54C3DC7-8AA1-46FC-B297-13660695F666}" srcOrd="5" destOrd="0" parTransId="{D1DBABB1-0399-48C9-8253-C7F5C652D2CC}" sibTransId="{C95DFB5B-B398-420A-9D52-278D57503783}"/>
    <dgm:cxn modelId="{9FF48662-71A6-421B-A5BD-FCA97E6F9C62}" type="presOf" srcId="{0785A902-A322-4D47-8818-E969F238DCBD}" destId="{E9E87190-74D8-4A8B-8E65-534A2AA8C780}" srcOrd="0" destOrd="0" presId="urn:microsoft.com/office/officeart/2016/7/layout/RepeatingBendingProcessNew"/>
    <dgm:cxn modelId="{63DE7846-1843-4FE9-9B9B-20EBDF03F12A}" type="presOf" srcId="{F232808C-5C9D-4936-8540-88208E14CF0E}" destId="{A7383845-D5AC-487D-BFF6-5AFBA26A7A6E}" srcOrd="0" destOrd="0" presId="urn:microsoft.com/office/officeart/2016/7/layout/RepeatingBendingProcessNew"/>
    <dgm:cxn modelId="{4809FA68-FBA2-4D19-B202-5970EE76F38F}" srcId="{FFCF3A3B-DBA0-4348-962B-D9E9803B911F}" destId="{F232808C-5C9D-4936-8540-88208E14CF0E}" srcOrd="6" destOrd="0" parTransId="{DFAF6DE8-F7EC-415E-9882-96E852474CBF}" sibTransId="{01528D41-D549-4596-9969-BA78694D91CD}"/>
    <dgm:cxn modelId="{E8C9CA79-05EE-4DAA-B515-55AF6312C656}" type="presOf" srcId="{3BE1E819-B5BB-449A-ABAC-F531245B7302}" destId="{0DB97810-2FC2-4361-9A8E-2F1335D50077}" srcOrd="0" destOrd="0" presId="urn:microsoft.com/office/officeart/2016/7/layout/RepeatingBendingProcessNew"/>
    <dgm:cxn modelId="{4659BC82-D2BD-44A7-8C2E-6FCF14888C17}" type="presOf" srcId="{BA832B0C-A222-469C-9761-6C6411BA1DAF}" destId="{38DD2776-F3A1-4C69-8F2F-B22D412041DF}" srcOrd="0" destOrd="0" presId="urn:microsoft.com/office/officeart/2016/7/layout/RepeatingBendingProcessNew"/>
    <dgm:cxn modelId="{66100795-6456-470C-908D-C979A5F4FA57}" type="presOf" srcId="{C95DFB5B-B398-420A-9D52-278D57503783}" destId="{AC050F6F-D028-43B2-8867-66EFD271B866}" srcOrd="0" destOrd="0" presId="urn:microsoft.com/office/officeart/2016/7/layout/RepeatingBendingProcessNew"/>
    <dgm:cxn modelId="{1D7AA3A1-EC73-4E1B-B75F-C368E0EE736C}" type="presOf" srcId="{FFCF3A3B-DBA0-4348-962B-D9E9803B911F}" destId="{5A1D67DF-456A-4491-A2B2-A5739B457EED}" srcOrd="0" destOrd="0" presId="urn:microsoft.com/office/officeart/2016/7/layout/RepeatingBendingProcessNew"/>
    <dgm:cxn modelId="{57B29FA7-80E7-4922-B39E-4C4E36D7BB85}" srcId="{FFCF3A3B-DBA0-4348-962B-D9E9803B911F}" destId="{B6420CF5-868F-4F24-8A7A-E1A83A671D00}" srcOrd="2" destOrd="0" parTransId="{A13BFBAF-64B2-45C5-A4F8-27505F60F4A8}" sibTransId="{83A3A928-ADBF-44E6-B546-8745AD1378D2}"/>
    <dgm:cxn modelId="{E54953AB-F896-4CFB-ABCF-35D0060C8C7C}" type="presOf" srcId="{715A019E-AE6C-456C-803B-EF0F85DD703E}" destId="{4C29D4CC-AA98-4218-A4FE-09CB5D029830}" srcOrd="1" destOrd="0" presId="urn:microsoft.com/office/officeart/2016/7/layout/RepeatingBendingProcessNew"/>
    <dgm:cxn modelId="{1FCCAFB4-7E8B-4863-9F45-A2DFF4C69A83}" srcId="{FFCF3A3B-DBA0-4348-962B-D9E9803B911F}" destId="{3BE1E819-B5BB-449A-ABAC-F531245B7302}" srcOrd="4" destOrd="0" parTransId="{38BC7A84-3002-4240-8743-EE88C8A053D1}" sibTransId="{50439B05-2942-42C6-B4DA-DCAB9C40AD7D}"/>
    <dgm:cxn modelId="{9D823EC2-9AEC-408F-A0A7-490072BC0ECD}" type="presOf" srcId="{AA18939F-AB87-4743-BB68-4A98CAEBC6A0}" destId="{F0EBDD53-308B-4D09-849E-B66B2297D299}" srcOrd="0" destOrd="0" presId="urn:microsoft.com/office/officeart/2016/7/layout/RepeatingBendingProcessNew"/>
    <dgm:cxn modelId="{34487EC5-6404-4690-9899-D3CB89131482}" type="presOf" srcId="{50439B05-2942-42C6-B4DA-DCAB9C40AD7D}" destId="{F88F595D-26B2-4E40-977E-5953014DB366}" srcOrd="1" destOrd="0" presId="urn:microsoft.com/office/officeart/2016/7/layout/RepeatingBendingProcessNew"/>
    <dgm:cxn modelId="{3542B7C6-7763-41C5-939F-6FE2399FE407}" type="presOf" srcId="{C54C3DC7-8AA1-46FC-B297-13660695F666}" destId="{5AA21ED6-655C-4EB6-94DC-FD31BE6CFAF0}" srcOrd="0" destOrd="0" presId="urn:microsoft.com/office/officeart/2016/7/layout/RepeatingBendingProcessNew"/>
    <dgm:cxn modelId="{BC0362CC-8A78-4E2B-A212-9AFBE793C4CA}" type="presOf" srcId="{715A019E-AE6C-456C-803B-EF0F85DD703E}" destId="{BA493C76-4CB2-4D8F-8C52-536CACC73671}" srcOrd="0" destOrd="0" presId="urn:microsoft.com/office/officeart/2016/7/layout/RepeatingBendingProcessNew"/>
    <dgm:cxn modelId="{435AACD8-6BF3-4C3F-A26A-8106BCF27A36}" type="presOf" srcId="{83A3A928-ADBF-44E6-B546-8745AD1378D2}" destId="{BABB6419-ECCE-4543-938A-7382CDF28646}" srcOrd="1" destOrd="0" presId="urn:microsoft.com/office/officeart/2016/7/layout/RepeatingBendingProcessNew"/>
    <dgm:cxn modelId="{A87B0BDE-DA1A-48BC-9C07-90CD7406F6C4}" type="presOf" srcId="{C95DFB5B-B398-420A-9D52-278D57503783}" destId="{AFBE5662-A4C8-45F3-A65A-7D57EB49AEDD}" srcOrd="1" destOrd="0" presId="urn:microsoft.com/office/officeart/2016/7/layout/RepeatingBendingProcessNew"/>
    <dgm:cxn modelId="{8DED9FE2-1BCB-43CF-82C1-54E999DF2926}" srcId="{FFCF3A3B-DBA0-4348-962B-D9E9803B911F}" destId="{BA832B0C-A222-469C-9761-6C6411BA1DAF}" srcOrd="0" destOrd="0" parTransId="{9318FDBD-1DCF-4FC4-BE4E-F9804C389B8D}" sibTransId="{AA18939F-AB87-4743-BB68-4A98CAEBC6A0}"/>
    <dgm:cxn modelId="{CE0A2EEB-C687-4584-8F1C-EBFA4814EAF3}" srcId="{FFCF3A3B-DBA0-4348-962B-D9E9803B911F}" destId="{FED84115-6EAA-44A6-8BA3-EB69BF6B73B4}" srcOrd="3" destOrd="0" parTransId="{2260EE12-0A70-408C-AF43-5DEB09C84510}" sibTransId="{ED2E81EE-34C0-4712-AF3F-245A0472ECD3}"/>
    <dgm:cxn modelId="{698369F5-FE2A-41FC-A97A-DC5D3C24F492}" type="presOf" srcId="{ED2E81EE-34C0-4712-AF3F-245A0472ECD3}" destId="{0F5CD3E4-0735-4E29-B589-641CB434499E}" srcOrd="1" destOrd="0" presId="urn:microsoft.com/office/officeart/2016/7/layout/RepeatingBendingProcessNew"/>
    <dgm:cxn modelId="{BAB6CDFA-604F-43C2-811F-912593AE33A6}" type="presOf" srcId="{ED2E81EE-34C0-4712-AF3F-245A0472ECD3}" destId="{D9B8D54A-83ED-490A-A785-4054A7DFC9B8}" srcOrd="0" destOrd="0" presId="urn:microsoft.com/office/officeart/2016/7/layout/RepeatingBendingProcessNew"/>
    <dgm:cxn modelId="{831E4AFE-F713-4F46-A88B-D1343119AD36}" type="presOf" srcId="{83A3A928-ADBF-44E6-B546-8745AD1378D2}" destId="{476DB648-2149-4051-82F6-9736B07D11E1}" srcOrd="0" destOrd="0" presId="urn:microsoft.com/office/officeart/2016/7/layout/RepeatingBendingProcessNew"/>
    <dgm:cxn modelId="{6469E572-6A4C-43B2-9302-39AEA4523D14}" type="presParOf" srcId="{5A1D67DF-456A-4491-A2B2-A5739B457EED}" destId="{38DD2776-F3A1-4C69-8F2F-B22D412041DF}" srcOrd="0" destOrd="0" presId="urn:microsoft.com/office/officeart/2016/7/layout/RepeatingBendingProcessNew"/>
    <dgm:cxn modelId="{4ECE4290-AF6F-4158-A235-E3A496616051}" type="presParOf" srcId="{5A1D67DF-456A-4491-A2B2-A5739B457EED}" destId="{F0EBDD53-308B-4D09-849E-B66B2297D299}" srcOrd="1" destOrd="0" presId="urn:microsoft.com/office/officeart/2016/7/layout/RepeatingBendingProcessNew"/>
    <dgm:cxn modelId="{7DFA54B7-5A37-4176-8D98-2F4FF10410E3}" type="presParOf" srcId="{F0EBDD53-308B-4D09-849E-B66B2297D299}" destId="{697EB1B2-3587-4C8B-9829-4702E1573FEF}" srcOrd="0" destOrd="0" presId="urn:microsoft.com/office/officeart/2016/7/layout/RepeatingBendingProcessNew"/>
    <dgm:cxn modelId="{E4072459-2F18-435B-BB01-2350CA7AA02B}" type="presParOf" srcId="{5A1D67DF-456A-4491-A2B2-A5739B457EED}" destId="{E9E87190-74D8-4A8B-8E65-534A2AA8C780}" srcOrd="2" destOrd="0" presId="urn:microsoft.com/office/officeart/2016/7/layout/RepeatingBendingProcessNew"/>
    <dgm:cxn modelId="{ABEF1E9A-DD7E-409A-AC3B-BACBB021E15C}" type="presParOf" srcId="{5A1D67DF-456A-4491-A2B2-A5739B457EED}" destId="{BA493C76-4CB2-4D8F-8C52-536CACC73671}" srcOrd="3" destOrd="0" presId="urn:microsoft.com/office/officeart/2016/7/layout/RepeatingBendingProcessNew"/>
    <dgm:cxn modelId="{53F5CE90-5EE1-4B08-8654-B7BE6BF84245}" type="presParOf" srcId="{BA493C76-4CB2-4D8F-8C52-536CACC73671}" destId="{4C29D4CC-AA98-4218-A4FE-09CB5D029830}" srcOrd="0" destOrd="0" presId="urn:microsoft.com/office/officeart/2016/7/layout/RepeatingBendingProcessNew"/>
    <dgm:cxn modelId="{6B6EC332-3843-4AD9-B7A2-0896B1DFBD3E}" type="presParOf" srcId="{5A1D67DF-456A-4491-A2B2-A5739B457EED}" destId="{1A11C893-F79F-42EE-887F-B570C41E5FFD}" srcOrd="4" destOrd="0" presId="urn:microsoft.com/office/officeart/2016/7/layout/RepeatingBendingProcessNew"/>
    <dgm:cxn modelId="{26B798E0-A58A-43C1-AA6E-A37BE965FE14}" type="presParOf" srcId="{5A1D67DF-456A-4491-A2B2-A5739B457EED}" destId="{476DB648-2149-4051-82F6-9736B07D11E1}" srcOrd="5" destOrd="0" presId="urn:microsoft.com/office/officeart/2016/7/layout/RepeatingBendingProcessNew"/>
    <dgm:cxn modelId="{85A08E3F-0639-4B27-987C-7231EDEE3E2C}" type="presParOf" srcId="{476DB648-2149-4051-82F6-9736B07D11E1}" destId="{BABB6419-ECCE-4543-938A-7382CDF28646}" srcOrd="0" destOrd="0" presId="urn:microsoft.com/office/officeart/2016/7/layout/RepeatingBendingProcessNew"/>
    <dgm:cxn modelId="{41996F8A-BB0E-46FC-80BD-70D468A903C5}" type="presParOf" srcId="{5A1D67DF-456A-4491-A2B2-A5739B457EED}" destId="{47C43196-9789-45A9-BC5D-6E2435FFBDC9}" srcOrd="6" destOrd="0" presId="urn:microsoft.com/office/officeart/2016/7/layout/RepeatingBendingProcessNew"/>
    <dgm:cxn modelId="{EEC31220-8C72-49F8-A60A-69C84C1EE62F}" type="presParOf" srcId="{5A1D67DF-456A-4491-A2B2-A5739B457EED}" destId="{D9B8D54A-83ED-490A-A785-4054A7DFC9B8}" srcOrd="7" destOrd="0" presId="urn:microsoft.com/office/officeart/2016/7/layout/RepeatingBendingProcessNew"/>
    <dgm:cxn modelId="{430E05F5-ACFF-4F98-A36B-50B163349A85}" type="presParOf" srcId="{D9B8D54A-83ED-490A-A785-4054A7DFC9B8}" destId="{0F5CD3E4-0735-4E29-B589-641CB434499E}" srcOrd="0" destOrd="0" presId="urn:microsoft.com/office/officeart/2016/7/layout/RepeatingBendingProcessNew"/>
    <dgm:cxn modelId="{548A3227-48CB-43A3-BB0A-0A601FF23DA7}" type="presParOf" srcId="{5A1D67DF-456A-4491-A2B2-A5739B457EED}" destId="{0DB97810-2FC2-4361-9A8E-2F1335D50077}" srcOrd="8" destOrd="0" presId="urn:microsoft.com/office/officeart/2016/7/layout/RepeatingBendingProcessNew"/>
    <dgm:cxn modelId="{3A57AC31-8894-43C1-ABC8-D37969CE4CAC}" type="presParOf" srcId="{5A1D67DF-456A-4491-A2B2-A5739B457EED}" destId="{F2A7E0D2-3858-46AC-B9E4-D64F9F123683}" srcOrd="9" destOrd="0" presId="urn:microsoft.com/office/officeart/2016/7/layout/RepeatingBendingProcessNew"/>
    <dgm:cxn modelId="{EFF2A173-9462-460D-B090-34AEB8385F1B}" type="presParOf" srcId="{F2A7E0D2-3858-46AC-B9E4-D64F9F123683}" destId="{F88F595D-26B2-4E40-977E-5953014DB366}" srcOrd="0" destOrd="0" presId="urn:microsoft.com/office/officeart/2016/7/layout/RepeatingBendingProcessNew"/>
    <dgm:cxn modelId="{68234C90-9D2F-4BF3-8DE2-4E4739E442D1}" type="presParOf" srcId="{5A1D67DF-456A-4491-A2B2-A5739B457EED}" destId="{5AA21ED6-655C-4EB6-94DC-FD31BE6CFAF0}" srcOrd="10" destOrd="0" presId="urn:microsoft.com/office/officeart/2016/7/layout/RepeatingBendingProcessNew"/>
    <dgm:cxn modelId="{B5B60ED1-11A1-4F15-8401-350AA3ACB7A6}" type="presParOf" srcId="{5A1D67DF-456A-4491-A2B2-A5739B457EED}" destId="{AC050F6F-D028-43B2-8867-66EFD271B866}" srcOrd="11" destOrd="0" presId="urn:microsoft.com/office/officeart/2016/7/layout/RepeatingBendingProcessNew"/>
    <dgm:cxn modelId="{3EEA3DEB-0FD3-4E31-B4C9-2DB89D97CB01}" type="presParOf" srcId="{AC050F6F-D028-43B2-8867-66EFD271B866}" destId="{AFBE5662-A4C8-45F3-A65A-7D57EB49AEDD}" srcOrd="0" destOrd="0" presId="urn:microsoft.com/office/officeart/2016/7/layout/RepeatingBendingProcessNew"/>
    <dgm:cxn modelId="{88DAFBB2-32E6-4E33-8A71-84DB2ED3435F}" type="presParOf" srcId="{5A1D67DF-456A-4491-A2B2-A5739B457EED}" destId="{A7383845-D5AC-487D-BFF6-5AFBA26A7A6E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C901B6-7725-4DD5-A8FE-175DFDBC5BB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C86153-5E82-4640-BB81-A0CDCEC1D6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Test TabPFN model on additional medical datasets to confirm generalizability.</a:t>
          </a:r>
        </a:p>
      </dgm:t>
    </dgm:pt>
    <dgm:pt modelId="{0218DD3B-52FE-4BEF-9F84-F2956929E274}" type="parTrans" cxnId="{2DF6D99E-277B-430E-92E6-E8002E71D185}">
      <dgm:prSet/>
      <dgm:spPr/>
      <dgm:t>
        <a:bodyPr/>
        <a:lstStyle/>
        <a:p>
          <a:endParaRPr lang="en-US"/>
        </a:p>
      </dgm:t>
    </dgm:pt>
    <dgm:pt modelId="{BC1CC54A-BF3F-4431-9114-FEAC100111F9}" type="sibTrans" cxnId="{2DF6D99E-277B-430E-92E6-E8002E71D1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DD8049-4105-4919-95F3-923AFAA941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Explore more advanced and automated hyperparameter tuning using cloud computing or GPUs.</a:t>
          </a:r>
        </a:p>
      </dgm:t>
    </dgm:pt>
    <dgm:pt modelId="{340F790C-73AA-4726-A57B-C4F311A2A67F}" type="parTrans" cxnId="{4487A0AF-BD39-43CE-905A-7422281DE40D}">
      <dgm:prSet/>
      <dgm:spPr/>
      <dgm:t>
        <a:bodyPr/>
        <a:lstStyle/>
        <a:p>
          <a:endParaRPr lang="en-US"/>
        </a:p>
      </dgm:t>
    </dgm:pt>
    <dgm:pt modelId="{0DB2DCBE-AC06-42CE-BD07-E2706B627A51}" type="sibTrans" cxnId="{4487A0AF-BD39-43CE-905A-7422281DE4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F508D6-C43A-429F-9B90-3C685124AE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Incorporate more evaluation metrics, such as ROC curve and AUC score.</a:t>
          </a:r>
        </a:p>
      </dgm:t>
    </dgm:pt>
    <dgm:pt modelId="{E946C681-A960-4D39-8EBF-0227FF46D95B}" type="parTrans" cxnId="{C8D0B2D6-F9B9-44D0-BB7F-8BA783BBD02E}">
      <dgm:prSet/>
      <dgm:spPr/>
      <dgm:t>
        <a:bodyPr/>
        <a:lstStyle/>
        <a:p>
          <a:endParaRPr lang="en-US"/>
        </a:p>
      </dgm:t>
    </dgm:pt>
    <dgm:pt modelId="{A8DC70C5-06CE-4E4A-B875-E9CED05385F5}" type="sibTrans" cxnId="{C8D0B2D6-F9B9-44D0-BB7F-8BA783BBD0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5C2895-86DD-4C35-91E8-83933F0708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Experiment with automated feature selection techniques to enhance model performance.</a:t>
          </a:r>
        </a:p>
      </dgm:t>
    </dgm:pt>
    <dgm:pt modelId="{AE62947D-0811-452F-B13C-AEF5F2164959}" type="parTrans" cxnId="{E46B2541-EE17-4F2C-B788-B134410E83B3}">
      <dgm:prSet/>
      <dgm:spPr/>
      <dgm:t>
        <a:bodyPr/>
        <a:lstStyle/>
        <a:p>
          <a:endParaRPr lang="en-US"/>
        </a:p>
      </dgm:t>
    </dgm:pt>
    <dgm:pt modelId="{3D0E9FD4-76E2-4131-BDDC-EC2D45733111}" type="sibTrans" cxnId="{E46B2541-EE17-4F2C-B788-B134410E83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E98814-0539-430C-8EEF-617E1FB28E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Expand explainable AI analysis with more visualization tools (e.g., LIME, more SHAP plots).</a:t>
          </a:r>
        </a:p>
      </dgm:t>
    </dgm:pt>
    <dgm:pt modelId="{6E010767-E903-4018-A07F-9AA20D519247}" type="parTrans" cxnId="{35894455-5919-424E-9FCD-F3258C388521}">
      <dgm:prSet/>
      <dgm:spPr/>
      <dgm:t>
        <a:bodyPr/>
        <a:lstStyle/>
        <a:p>
          <a:endParaRPr lang="en-US"/>
        </a:p>
      </dgm:t>
    </dgm:pt>
    <dgm:pt modelId="{FE0B046B-D8E2-4B17-BB41-976EAF473024}" type="sibTrans" cxnId="{35894455-5919-424E-9FCD-F3258C3885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5A0672-2647-46DD-8F6E-6EE259ECAC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Increase sample size for the primary data survey and conduct interviews with healthcare experts.</a:t>
          </a:r>
        </a:p>
      </dgm:t>
    </dgm:pt>
    <dgm:pt modelId="{8BB1C7AD-1396-4D97-86FD-1EE86E3ED0B3}" type="parTrans" cxnId="{7B85DC11-CE38-41CE-BE69-442DB0D0B37A}">
      <dgm:prSet/>
      <dgm:spPr/>
      <dgm:t>
        <a:bodyPr/>
        <a:lstStyle/>
        <a:p>
          <a:endParaRPr lang="en-US"/>
        </a:p>
      </dgm:t>
    </dgm:pt>
    <dgm:pt modelId="{6A87D76D-B94D-4BEE-A309-4EC7E1A74BF3}" type="sibTrans" cxnId="{7B85DC11-CE38-41CE-BE69-442DB0D0B37A}">
      <dgm:prSet/>
      <dgm:spPr/>
      <dgm:t>
        <a:bodyPr/>
        <a:lstStyle/>
        <a:p>
          <a:endParaRPr lang="en-US"/>
        </a:p>
      </dgm:t>
    </dgm:pt>
    <dgm:pt modelId="{39B6D16F-499F-444A-8781-0EE5A3F3941F}" type="pres">
      <dgm:prSet presAssocID="{90C901B6-7725-4DD5-A8FE-175DFDBC5BB4}" presName="root" presStyleCnt="0">
        <dgm:presLayoutVars>
          <dgm:dir/>
          <dgm:resizeHandles val="exact"/>
        </dgm:presLayoutVars>
      </dgm:prSet>
      <dgm:spPr/>
    </dgm:pt>
    <dgm:pt modelId="{3406CDC6-8C00-46D6-A898-176ED02ABB01}" type="pres">
      <dgm:prSet presAssocID="{90C901B6-7725-4DD5-A8FE-175DFDBC5BB4}" presName="container" presStyleCnt="0">
        <dgm:presLayoutVars>
          <dgm:dir/>
          <dgm:resizeHandles val="exact"/>
        </dgm:presLayoutVars>
      </dgm:prSet>
      <dgm:spPr/>
    </dgm:pt>
    <dgm:pt modelId="{9DA561D7-A4C7-415D-AE38-CF9255F1B0AE}" type="pres">
      <dgm:prSet presAssocID="{33C86153-5E82-4640-BB81-A0CDCEC1D69A}" presName="compNode" presStyleCnt="0"/>
      <dgm:spPr/>
    </dgm:pt>
    <dgm:pt modelId="{54AC8E69-DA23-4544-884D-A92C3F1DB164}" type="pres">
      <dgm:prSet presAssocID="{33C86153-5E82-4640-BB81-A0CDCEC1D69A}" presName="iconBgRect" presStyleLbl="bgShp" presStyleIdx="0" presStyleCnt="6"/>
      <dgm:spPr>
        <a:solidFill>
          <a:schemeClr val="accent2"/>
        </a:solidFill>
      </dgm:spPr>
    </dgm:pt>
    <dgm:pt modelId="{6FBA82F0-D0B2-46DF-9259-0C80E5B3BA73}" type="pres">
      <dgm:prSet presAssocID="{33C86153-5E82-4640-BB81-A0CDCEC1D69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87FAA2-133E-4ADE-94A2-D1AE1EDAE9AB}" type="pres">
      <dgm:prSet presAssocID="{33C86153-5E82-4640-BB81-A0CDCEC1D69A}" presName="spaceRect" presStyleCnt="0"/>
      <dgm:spPr/>
    </dgm:pt>
    <dgm:pt modelId="{09DD2B6C-84D2-4C50-81FB-2B40104EDDFC}" type="pres">
      <dgm:prSet presAssocID="{33C86153-5E82-4640-BB81-A0CDCEC1D69A}" presName="textRect" presStyleLbl="revTx" presStyleIdx="0" presStyleCnt="6">
        <dgm:presLayoutVars>
          <dgm:chMax val="1"/>
          <dgm:chPref val="1"/>
        </dgm:presLayoutVars>
      </dgm:prSet>
      <dgm:spPr/>
    </dgm:pt>
    <dgm:pt modelId="{7485CDE6-4B61-4802-A7AB-951EDB6E804C}" type="pres">
      <dgm:prSet presAssocID="{BC1CC54A-BF3F-4431-9114-FEAC100111F9}" presName="sibTrans" presStyleLbl="sibTrans2D1" presStyleIdx="0" presStyleCnt="0"/>
      <dgm:spPr/>
    </dgm:pt>
    <dgm:pt modelId="{6138138C-42E4-4C1C-AE2E-152C281F17B4}" type="pres">
      <dgm:prSet presAssocID="{75DD8049-4105-4919-95F3-923AFAA94148}" presName="compNode" presStyleCnt="0"/>
      <dgm:spPr/>
    </dgm:pt>
    <dgm:pt modelId="{68662A62-8BA3-4AF1-BCC0-B59BDBE9CA63}" type="pres">
      <dgm:prSet presAssocID="{75DD8049-4105-4919-95F3-923AFAA94148}" presName="iconBgRect" presStyleLbl="bgShp" presStyleIdx="1" presStyleCnt="6"/>
      <dgm:spPr>
        <a:solidFill>
          <a:schemeClr val="accent1">
            <a:lumMod val="40000"/>
            <a:lumOff val="60000"/>
          </a:schemeClr>
        </a:solidFill>
      </dgm:spPr>
    </dgm:pt>
    <dgm:pt modelId="{EB0DD517-420F-4755-B120-2731A61FCF55}" type="pres">
      <dgm:prSet presAssocID="{75DD8049-4105-4919-95F3-923AFAA9414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2C575F6-E32D-4340-B55A-DFAEC99F2AD6}" type="pres">
      <dgm:prSet presAssocID="{75DD8049-4105-4919-95F3-923AFAA94148}" presName="spaceRect" presStyleCnt="0"/>
      <dgm:spPr/>
    </dgm:pt>
    <dgm:pt modelId="{C552A9E8-CDC0-4244-81A0-096B1762C49E}" type="pres">
      <dgm:prSet presAssocID="{75DD8049-4105-4919-95F3-923AFAA94148}" presName="textRect" presStyleLbl="revTx" presStyleIdx="1" presStyleCnt="6">
        <dgm:presLayoutVars>
          <dgm:chMax val="1"/>
          <dgm:chPref val="1"/>
        </dgm:presLayoutVars>
      </dgm:prSet>
      <dgm:spPr/>
    </dgm:pt>
    <dgm:pt modelId="{074A3ECF-09BD-42E4-9CF3-159B71F986BB}" type="pres">
      <dgm:prSet presAssocID="{0DB2DCBE-AC06-42CE-BD07-E2706B627A51}" presName="sibTrans" presStyleLbl="sibTrans2D1" presStyleIdx="0" presStyleCnt="0"/>
      <dgm:spPr/>
    </dgm:pt>
    <dgm:pt modelId="{533C51EE-5EF9-41E4-A81E-C45466AE6303}" type="pres">
      <dgm:prSet presAssocID="{9FF508D6-C43A-429F-9B90-3C685124AEAB}" presName="compNode" presStyleCnt="0"/>
      <dgm:spPr/>
    </dgm:pt>
    <dgm:pt modelId="{B7EE7113-E029-4EE8-B3D3-357ACCC575DB}" type="pres">
      <dgm:prSet presAssocID="{9FF508D6-C43A-429F-9B90-3C685124AEAB}" presName="iconBgRect" presStyleLbl="bgShp" presStyleIdx="2" presStyleCnt="6"/>
      <dgm:spPr>
        <a:solidFill>
          <a:schemeClr val="accent6"/>
        </a:solidFill>
      </dgm:spPr>
    </dgm:pt>
    <dgm:pt modelId="{F36FBF98-DAAD-48B3-9EEC-C7143B81E230}" type="pres">
      <dgm:prSet presAssocID="{9FF508D6-C43A-429F-9B90-3C685124AEA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6FE0D676-AB9E-45D4-9A8E-81DC1C7FB3FD}" type="pres">
      <dgm:prSet presAssocID="{9FF508D6-C43A-429F-9B90-3C685124AEAB}" presName="spaceRect" presStyleCnt="0"/>
      <dgm:spPr/>
    </dgm:pt>
    <dgm:pt modelId="{6ED240D1-5A31-45F8-9F69-71A4214048A7}" type="pres">
      <dgm:prSet presAssocID="{9FF508D6-C43A-429F-9B90-3C685124AEAB}" presName="textRect" presStyleLbl="revTx" presStyleIdx="2" presStyleCnt="6">
        <dgm:presLayoutVars>
          <dgm:chMax val="1"/>
          <dgm:chPref val="1"/>
        </dgm:presLayoutVars>
      </dgm:prSet>
      <dgm:spPr/>
    </dgm:pt>
    <dgm:pt modelId="{0C791E4C-23CD-4CF6-9028-DAB7438C0A37}" type="pres">
      <dgm:prSet presAssocID="{A8DC70C5-06CE-4E4A-B875-E9CED05385F5}" presName="sibTrans" presStyleLbl="sibTrans2D1" presStyleIdx="0" presStyleCnt="0"/>
      <dgm:spPr/>
    </dgm:pt>
    <dgm:pt modelId="{6E60880C-A905-4C60-9724-4D8E9B2AB6DD}" type="pres">
      <dgm:prSet presAssocID="{105C2895-86DD-4C35-91E8-83933F0708CC}" presName="compNode" presStyleCnt="0"/>
      <dgm:spPr/>
    </dgm:pt>
    <dgm:pt modelId="{FB4FC43A-F489-4E9F-BC18-CE8549D98F33}" type="pres">
      <dgm:prSet presAssocID="{105C2895-86DD-4C35-91E8-83933F0708CC}" presName="iconBgRect" presStyleLbl="bgShp" presStyleIdx="3" presStyleCnt="6"/>
      <dgm:spPr>
        <a:solidFill>
          <a:srgbClr val="FFC000"/>
        </a:solidFill>
      </dgm:spPr>
    </dgm:pt>
    <dgm:pt modelId="{0DB574C5-CC88-4F95-A5F5-E68AA62260FD}" type="pres">
      <dgm:prSet presAssocID="{105C2895-86DD-4C35-91E8-83933F0708C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C19B9DA-2813-4243-8711-D8A5763F3374}" type="pres">
      <dgm:prSet presAssocID="{105C2895-86DD-4C35-91E8-83933F0708CC}" presName="spaceRect" presStyleCnt="0"/>
      <dgm:spPr/>
    </dgm:pt>
    <dgm:pt modelId="{0DE7C2F7-5CD0-4432-B460-E46FA019D56A}" type="pres">
      <dgm:prSet presAssocID="{105C2895-86DD-4C35-91E8-83933F0708CC}" presName="textRect" presStyleLbl="revTx" presStyleIdx="3" presStyleCnt="6">
        <dgm:presLayoutVars>
          <dgm:chMax val="1"/>
          <dgm:chPref val="1"/>
        </dgm:presLayoutVars>
      </dgm:prSet>
      <dgm:spPr/>
    </dgm:pt>
    <dgm:pt modelId="{581393D9-00E0-4EBE-A609-F8AA90F0D7E0}" type="pres">
      <dgm:prSet presAssocID="{3D0E9FD4-76E2-4131-BDDC-EC2D45733111}" presName="sibTrans" presStyleLbl="sibTrans2D1" presStyleIdx="0" presStyleCnt="0"/>
      <dgm:spPr/>
    </dgm:pt>
    <dgm:pt modelId="{A5C45C2A-A870-4B07-BB99-847910CC9DF1}" type="pres">
      <dgm:prSet presAssocID="{19E98814-0539-430C-8EEF-617E1FB28ED2}" presName="compNode" presStyleCnt="0"/>
      <dgm:spPr/>
    </dgm:pt>
    <dgm:pt modelId="{BEE95F3B-B38C-4D8D-960F-D0D93ABB02EE}" type="pres">
      <dgm:prSet presAssocID="{19E98814-0539-430C-8EEF-617E1FB28ED2}" presName="iconBgRect" presStyleLbl="bgShp" presStyleIdx="4" presStyleCnt="6"/>
      <dgm:spPr>
        <a:solidFill>
          <a:schemeClr val="bg1">
            <a:lumMod val="65000"/>
          </a:schemeClr>
        </a:solidFill>
      </dgm:spPr>
    </dgm:pt>
    <dgm:pt modelId="{449248E3-D00A-4D97-A0EC-83A82A9DD2C5}" type="pres">
      <dgm:prSet presAssocID="{19E98814-0539-430C-8EEF-617E1FB28ED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DF1AB8A2-B204-46FF-BC1A-1EC30B415DCC}" type="pres">
      <dgm:prSet presAssocID="{19E98814-0539-430C-8EEF-617E1FB28ED2}" presName="spaceRect" presStyleCnt="0"/>
      <dgm:spPr/>
    </dgm:pt>
    <dgm:pt modelId="{DA2B5061-AFDE-40F9-B278-3469464C2883}" type="pres">
      <dgm:prSet presAssocID="{19E98814-0539-430C-8EEF-617E1FB28ED2}" presName="textRect" presStyleLbl="revTx" presStyleIdx="4" presStyleCnt="6">
        <dgm:presLayoutVars>
          <dgm:chMax val="1"/>
          <dgm:chPref val="1"/>
        </dgm:presLayoutVars>
      </dgm:prSet>
      <dgm:spPr/>
    </dgm:pt>
    <dgm:pt modelId="{6004774D-DCCD-42E0-988E-D4FD719F7C86}" type="pres">
      <dgm:prSet presAssocID="{FE0B046B-D8E2-4B17-BB41-976EAF473024}" presName="sibTrans" presStyleLbl="sibTrans2D1" presStyleIdx="0" presStyleCnt="0"/>
      <dgm:spPr/>
    </dgm:pt>
    <dgm:pt modelId="{9C38134F-D9E0-494A-958B-C06758CFAEC0}" type="pres">
      <dgm:prSet presAssocID="{CD5A0672-2647-46DD-8F6E-6EE259ECAC05}" presName="compNode" presStyleCnt="0"/>
      <dgm:spPr/>
    </dgm:pt>
    <dgm:pt modelId="{57604C82-7867-4FFD-BB55-3228C34E4539}" type="pres">
      <dgm:prSet presAssocID="{CD5A0672-2647-46DD-8F6E-6EE259ECAC05}" presName="iconBgRect" presStyleLbl="bgShp" presStyleIdx="5" presStyleCnt="6"/>
      <dgm:spPr>
        <a:solidFill>
          <a:schemeClr val="accent5">
            <a:lumMod val="40000"/>
            <a:lumOff val="60000"/>
          </a:schemeClr>
        </a:solidFill>
      </dgm:spPr>
    </dgm:pt>
    <dgm:pt modelId="{33A74625-B463-41A3-804C-037C01B46EC8}" type="pres">
      <dgm:prSet presAssocID="{CD5A0672-2647-46DD-8F6E-6EE259ECAC0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B837132-CAF8-419D-BEE0-FDAF0EA424E1}" type="pres">
      <dgm:prSet presAssocID="{CD5A0672-2647-46DD-8F6E-6EE259ECAC05}" presName="spaceRect" presStyleCnt="0"/>
      <dgm:spPr/>
    </dgm:pt>
    <dgm:pt modelId="{852A1C26-FEFB-4071-8E26-C2810CD8C95C}" type="pres">
      <dgm:prSet presAssocID="{CD5A0672-2647-46DD-8F6E-6EE259ECAC0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B85DC11-CE38-41CE-BE69-442DB0D0B37A}" srcId="{90C901B6-7725-4DD5-A8FE-175DFDBC5BB4}" destId="{CD5A0672-2647-46DD-8F6E-6EE259ECAC05}" srcOrd="5" destOrd="0" parTransId="{8BB1C7AD-1396-4D97-86FD-1EE86E3ED0B3}" sibTransId="{6A87D76D-B94D-4BEE-A309-4EC7E1A74BF3}"/>
    <dgm:cxn modelId="{82C6E22D-1496-4375-990F-B287A2A81B6C}" type="presOf" srcId="{33C86153-5E82-4640-BB81-A0CDCEC1D69A}" destId="{09DD2B6C-84D2-4C50-81FB-2B40104EDDFC}" srcOrd="0" destOrd="0" presId="urn:microsoft.com/office/officeart/2018/2/layout/IconCircleList"/>
    <dgm:cxn modelId="{E46B2541-EE17-4F2C-B788-B134410E83B3}" srcId="{90C901B6-7725-4DD5-A8FE-175DFDBC5BB4}" destId="{105C2895-86DD-4C35-91E8-83933F0708CC}" srcOrd="3" destOrd="0" parTransId="{AE62947D-0811-452F-B13C-AEF5F2164959}" sibTransId="{3D0E9FD4-76E2-4131-BDDC-EC2D45733111}"/>
    <dgm:cxn modelId="{C8436946-1625-488A-9C7D-80675958DFBE}" type="presOf" srcId="{A8DC70C5-06CE-4E4A-B875-E9CED05385F5}" destId="{0C791E4C-23CD-4CF6-9028-DAB7438C0A37}" srcOrd="0" destOrd="0" presId="urn:microsoft.com/office/officeart/2018/2/layout/IconCircleList"/>
    <dgm:cxn modelId="{4D709B73-8729-43AA-9DA8-6FC055BCEBF5}" type="presOf" srcId="{9FF508D6-C43A-429F-9B90-3C685124AEAB}" destId="{6ED240D1-5A31-45F8-9F69-71A4214048A7}" srcOrd="0" destOrd="0" presId="urn:microsoft.com/office/officeart/2018/2/layout/IconCircleList"/>
    <dgm:cxn modelId="{35894455-5919-424E-9FCD-F3258C388521}" srcId="{90C901B6-7725-4DD5-A8FE-175DFDBC5BB4}" destId="{19E98814-0539-430C-8EEF-617E1FB28ED2}" srcOrd="4" destOrd="0" parTransId="{6E010767-E903-4018-A07F-9AA20D519247}" sibTransId="{FE0B046B-D8E2-4B17-BB41-976EAF473024}"/>
    <dgm:cxn modelId="{5EB43F8A-5465-4E89-9E8B-E564FD4A5069}" type="presOf" srcId="{0DB2DCBE-AC06-42CE-BD07-E2706B627A51}" destId="{074A3ECF-09BD-42E4-9CF3-159B71F986BB}" srcOrd="0" destOrd="0" presId="urn:microsoft.com/office/officeart/2018/2/layout/IconCircleList"/>
    <dgm:cxn modelId="{E81E9D94-4BC7-4C2B-9033-2206C967C08E}" type="presOf" srcId="{19E98814-0539-430C-8EEF-617E1FB28ED2}" destId="{DA2B5061-AFDE-40F9-B278-3469464C2883}" srcOrd="0" destOrd="0" presId="urn:microsoft.com/office/officeart/2018/2/layout/IconCircleList"/>
    <dgm:cxn modelId="{80A60D9B-734C-4724-9235-96BC87A0A3B9}" type="presOf" srcId="{FE0B046B-D8E2-4B17-BB41-976EAF473024}" destId="{6004774D-DCCD-42E0-988E-D4FD719F7C86}" srcOrd="0" destOrd="0" presId="urn:microsoft.com/office/officeart/2018/2/layout/IconCircleList"/>
    <dgm:cxn modelId="{2DF6D99E-277B-430E-92E6-E8002E71D185}" srcId="{90C901B6-7725-4DD5-A8FE-175DFDBC5BB4}" destId="{33C86153-5E82-4640-BB81-A0CDCEC1D69A}" srcOrd="0" destOrd="0" parTransId="{0218DD3B-52FE-4BEF-9F84-F2956929E274}" sibTransId="{BC1CC54A-BF3F-4431-9114-FEAC100111F9}"/>
    <dgm:cxn modelId="{A1A18AAF-648C-4AD4-8F8D-F1DE047D9449}" type="presOf" srcId="{90C901B6-7725-4DD5-A8FE-175DFDBC5BB4}" destId="{39B6D16F-499F-444A-8781-0EE5A3F3941F}" srcOrd="0" destOrd="0" presId="urn:microsoft.com/office/officeart/2018/2/layout/IconCircleList"/>
    <dgm:cxn modelId="{4487A0AF-BD39-43CE-905A-7422281DE40D}" srcId="{90C901B6-7725-4DD5-A8FE-175DFDBC5BB4}" destId="{75DD8049-4105-4919-95F3-923AFAA94148}" srcOrd="1" destOrd="0" parTransId="{340F790C-73AA-4726-A57B-C4F311A2A67F}" sibTransId="{0DB2DCBE-AC06-42CE-BD07-E2706B627A51}"/>
    <dgm:cxn modelId="{99BB83BF-9DFB-4D83-AED8-2C782F007265}" type="presOf" srcId="{3D0E9FD4-76E2-4131-BDDC-EC2D45733111}" destId="{581393D9-00E0-4EBE-A609-F8AA90F0D7E0}" srcOrd="0" destOrd="0" presId="urn:microsoft.com/office/officeart/2018/2/layout/IconCircleList"/>
    <dgm:cxn modelId="{672DF9C5-8B92-4D30-9F6E-2594223364E7}" type="presOf" srcId="{105C2895-86DD-4C35-91E8-83933F0708CC}" destId="{0DE7C2F7-5CD0-4432-B460-E46FA019D56A}" srcOrd="0" destOrd="0" presId="urn:microsoft.com/office/officeart/2018/2/layout/IconCircleList"/>
    <dgm:cxn modelId="{1A3F13C7-D4AA-4F95-B02E-130610A89FBC}" type="presOf" srcId="{BC1CC54A-BF3F-4431-9114-FEAC100111F9}" destId="{7485CDE6-4B61-4802-A7AB-951EDB6E804C}" srcOrd="0" destOrd="0" presId="urn:microsoft.com/office/officeart/2018/2/layout/IconCircleList"/>
    <dgm:cxn modelId="{C8D0B2D6-F9B9-44D0-BB7F-8BA783BBD02E}" srcId="{90C901B6-7725-4DD5-A8FE-175DFDBC5BB4}" destId="{9FF508D6-C43A-429F-9B90-3C685124AEAB}" srcOrd="2" destOrd="0" parTransId="{E946C681-A960-4D39-8EBF-0227FF46D95B}" sibTransId="{A8DC70C5-06CE-4E4A-B875-E9CED05385F5}"/>
    <dgm:cxn modelId="{EA4792DF-0BEB-4B13-96F2-5C96536BB90E}" type="presOf" srcId="{CD5A0672-2647-46DD-8F6E-6EE259ECAC05}" destId="{852A1C26-FEFB-4071-8E26-C2810CD8C95C}" srcOrd="0" destOrd="0" presId="urn:microsoft.com/office/officeart/2018/2/layout/IconCircleList"/>
    <dgm:cxn modelId="{AA69EAE7-7918-4738-99A7-0D959C694EA1}" type="presOf" srcId="{75DD8049-4105-4919-95F3-923AFAA94148}" destId="{C552A9E8-CDC0-4244-81A0-096B1762C49E}" srcOrd="0" destOrd="0" presId="urn:microsoft.com/office/officeart/2018/2/layout/IconCircleList"/>
    <dgm:cxn modelId="{C8450DB0-51C3-49EE-BD79-317E2937916B}" type="presParOf" srcId="{39B6D16F-499F-444A-8781-0EE5A3F3941F}" destId="{3406CDC6-8C00-46D6-A898-176ED02ABB01}" srcOrd="0" destOrd="0" presId="urn:microsoft.com/office/officeart/2018/2/layout/IconCircleList"/>
    <dgm:cxn modelId="{18FFA4A9-BA48-4081-B402-0409FF0C6282}" type="presParOf" srcId="{3406CDC6-8C00-46D6-A898-176ED02ABB01}" destId="{9DA561D7-A4C7-415D-AE38-CF9255F1B0AE}" srcOrd="0" destOrd="0" presId="urn:microsoft.com/office/officeart/2018/2/layout/IconCircleList"/>
    <dgm:cxn modelId="{C4B6B598-D0ED-42C1-9465-AF1C2271A184}" type="presParOf" srcId="{9DA561D7-A4C7-415D-AE38-CF9255F1B0AE}" destId="{54AC8E69-DA23-4544-884D-A92C3F1DB164}" srcOrd="0" destOrd="0" presId="urn:microsoft.com/office/officeart/2018/2/layout/IconCircleList"/>
    <dgm:cxn modelId="{F1543271-2B92-4F81-AB0E-AE5B61746EB1}" type="presParOf" srcId="{9DA561D7-A4C7-415D-AE38-CF9255F1B0AE}" destId="{6FBA82F0-D0B2-46DF-9259-0C80E5B3BA73}" srcOrd="1" destOrd="0" presId="urn:microsoft.com/office/officeart/2018/2/layout/IconCircleList"/>
    <dgm:cxn modelId="{EADB9CF8-3090-4B48-B53B-5A0E229F4495}" type="presParOf" srcId="{9DA561D7-A4C7-415D-AE38-CF9255F1B0AE}" destId="{2087FAA2-133E-4ADE-94A2-D1AE1EDAE9AB}" srcOrd="2" destOrd="0" presId="urn:microsoft.com/office/officeart/2018/2/layout/IconCircleList"/>
    <dgm:cxn modelId="{DAE85665-2793-4B2F-8028-8E01BCF1FD8B}" type="presParOf" srcId="{9DA561D7-A4C7-415D-AE38-CF9255F1B0AE}" destId="{09DD2B6C-84D2-4C50-81FB-2B40104EDDFC}" srcOrd="3" destOrd="0" presId="urn:microsoft.com/office/officeart/2018/2/layout/IconCircleList"/>
    <dgm:cxn modelId="{E6807762-9BE8-418F-B075-3FB7B550B1C6}" type="presParOf" srcId="{3406CDC6-8C00-46D6-A898-176ED02ABB01}" destId="{7485CDE6-4B61-4802-A7AB-951EDB6E804C}" srcOrd="1" destOrd="0" presId="urn:microsoft.com/office/officeart/2018/2/layout/IconCircleList"/>
    <dgm:cxn modelId="{697D1620-0777-468A-9F34-121BC89361A5}" type="presParOf" srcId="{3406CDC6-8C00-46D6-A898-176ED02ABB01}" destId="{6138138C-42E4-4C1C-AE2E-152C281F17B4}" srcOrd="2" destOrd="0" presId="urn:microsoft.com/office/officeart/2018/2/layout/IconCircleList"/>
    <dgm:cxn modelId="{15CF1C6F-4FD0-4CC1-9633-1473B5BA434E}" type="presParOf" srcId="{6138138C-42E4-4C1C-AE2E-152C281F17B4}" destId="{68662A62-8BA3-4AF1-BCC0-B59BDBE9CA63}" srcOrd="0" destOrd="0" presId="urn:microsoft.com/office/officeart/2018/2/layout/IconCircleList"/>
    <dgm:cxn modelId="{77C9F3B0-1340-44B4-A9E0-E1F9A538BDC0}" type="presParOf" srcId="{6138138C-42E4-4C1C-AE2E-152C281F17B4}" destId="{EB0DD517-420F-4755-B120-2731A61FCF55}" srcOrd="1" destOrd="0" presId="urn:microsoft.com/office/officeart/2018/2/layout/IconCircleList"/>
    <dgm:cxn modelId="{F13F1418-4EBE-4EA1-9ED8-E167BA49059D}" type="presParOf" srcId="{6138138C-42E4-4C1C-AE2E-152C281F17B4}" destId="{02C575F6-E32D-4340-B55A-DFAEC99F2AD6}" srcOrd="2" destOrd="0" presId="urn:microsoft.com/office/officeart/2018/2/layout/IconCircleList"/>
    <dgm:cxn modelId="{A68095F0-C14E-4E79-9C25-28B915735884}" type="presParOf" srcId="{6138138C-42E4-4C1C-AE2E-152C281F17B4}" destId="{C552A9E8-CDC0-4244-81A0-096B1762C49E}" srcOrd="3" destOrd="0" presId="urn:microsoft.com/office/officeart/2018/2/layout/IconCircleList"/>
    <dgm:cxn modelId="{49864ACE-D605-492D-AB21-CB45CEDF3690}" type="presParOf" srcId="{3406CDC6-8C00-46D6-A898-176ED02ABB01}" destId="{074A3ECF-09BD-42E4-9CF3-159B71F986BB}" srcOrd="3" destOrd="0" presId="urn:microsoft.com/office/officeart/2018/2/layout/IconCircleList"/>
    <dgm:cxn modelId="{7BC22252-FA03-4F31-9F51-3D7224080C8C}" type="presParOf" srcId="{3406CDC6-8C00-46D6-A898-176ED02ABB01}" destId="{533C51EE-5EF9-41E4-A81E-C45466AE6303}" srcOrd="4" destOrd="0" presId="urn:microsoft.com/office/officeart/2018/2/layout/IconCircleList"/>
    <dgm:cxn modelId="{B12A5FDA-FA67-489F-AB25-2F314C0E519C}" type="presParOf" srcId="{533C51EE-5EF9-41E4-A81E-C45466AE6303}" destId="{B7EE7113-E029-4EE8-B3D3-357ACCC575DB}" srcOrd="0" destOrd="0" presId="urn:microsoft.com/office/officeart/2018/2/layout/IconCircleList"/>
    <dgm:cxn modelId="{B8A0D729-C3C8-4A49-81D3-4E0A4E0A6338}" type="presParOf" srcId="{533C51EE-5EF9-41E4-A81E-C45466AE6303}" destId="{F36FBF98-DAAD-48B3-9EEC-C7143B81E230}" srcOrd="1" destOrd="0" presId="urn:microsoft.com/office/officeart/2018/2/layout/IconCircleList"/>
    <dgm:cxn modelId="{B1518F83-379C-4416-8A58-833CA5A4D522}" type="presParOf" srcId="{533C51EE-5EF9-41E4-A81E-C45466AE6303}" destId="{6FE0D676-AB9E-45D4-9A8E-81DC1C7FB3FD}" srcOrd="2" destOrd="0" presId="urn:microsoft.com/office/officeart/2018/2/layout/IconCircleList"/>
    <dgm:cxn modelId="{FBE9ECAE-523E-4E83-BE65-47D76E186E5E}" type="presParOf" srcId="{533C51EE-5EF9-41E4-A81E-C45466AE6303}" destId="{6ED240D1-5A31-45F8-9F69-71A4214048A7}" srcOrd="3" destOrd="0" presId="urn:microsoft.com/office/officeart/2018/2/layout/IconCircleList"/>
    <dgm:cxn modelId="{A17D75B9-9B45-4DBB-97A0-1651A0928CE5}" type="presParOf" srcId="{3406CDC6-8C00-46D6-A898-176ED02ABB01}" destId="{0C791E4C-23CD-4CF6-9028-DAB7438C0A37}" srcOrd="5" destOrd="0" presId="urn:microsoft.com/office/officeart/2018/2/layout/IconCircleList"/>
    <dgm:cxn modelId="{E2ADAD07-74ED-4C5F-BB7E-5F5B0F72FDC8}" type="presParOf" srcId="{3406CDC6-8C00-46D6-A898-176ED02ABB01}" destId="{6E60880C-A905-4C60-9724-4D8E9B2AB6DD}" srcOrd="6" destOrd="0" presId="urn:microsoft.com/office/officeart/2018/2/layout/IconCircleList"/>
    <dgm:cxn modelId="{2ACCB9F4-4FA6-4987-8796-FEC4064CE5F0}" type="presParOf" srcId="{6E60880C-A905-4C60-9724-4D8E9B2AB6DD}" destId="{FB4FC43A-F489-4E9F-BC18-CE8549D98F33}" srcOrd="0" destOrd="0" presId="urn:microsoft.com/office/officeart/2018/2/layout/IconCircleList"/>
    <dgm:cxn modelId="{1D8FBA8C-5F5C-46B8-8A86-FE1F6FE63432}" type="presParOf" srcId="{6E60880C-A905-4C60-9724-4D8E9B2AB6DD}" destId="{0DB574C5-CC88-4F95-A5F5-E68AA62260FD}" srcOrd="1" destOrd="0" presId="urn:microsoft.com/office/officeart/2018/2/layout/IconCircleList"/>
    <dgm:cxn modelId="{EE6E1F13-65F2-4B9E-B454-1E1C4084F812}" type="presParOf" srcId="{6E60880C-A905-4C60-9724-4D8E9B2AB6DD}" destId="{FC19B9DA-2813-4243-8711-D8A5763F3374}" srcOrd="2" destOrd="0" presId="urn:microsoft.com/office/officeart/2018/2/layout/IconCircleList"/>
    <dgm:cxn modelId="{84212F34-D649-4121-B301-9C69B5AC8097}" type="presParOf" srcId="{6E60880C-A905-4C60-9724-4D8E9B2AB6DD}" destId="{0DE7C2F7-5CD0-4432-B460-E46FA019D56A}" srcOrd="3" destOrd="0" presId="urn:microsoft.com/office/officeart/2018/2/layout/IconCircleList"/>
    <dgm:cxn modelId="{A77B3528-3849-40F0-80BB-AF0206066507}" type="presParOf" srcId="{3406CDC6-8C00-46D6-A898-176ED02ABB01}" destId="{581393D9-00E0-4EBE-A609-F8AA90F0D7E0}" srcOrd="7" destOrd="0" presId="urn:microsoft.com/office/officeart/2018/2/layout/IconCircleList"/>
    <dgm:cxn modelId="{4E10EA1F-6A94-4471-8FD5-26924FEF078C}" type="presParOf" srcId="{3406CDC6-8C00-46D6-A898-176ED02ABB01}" destId="{A5C45C2A-A870-4B07-BB99-847910CC9DF1}" srcOrd="8" destOrd="0" presId="urn:microsoft.com/office/officeart/2018/2/layout/IconCircleList"/>
    <dgm:cxn modelId="{E5ADBE64-A3E8-47C0-91FB-407730E721C5}" type="presParOf" srcId="{A5C45C2A-A870-4B07-BB99-847910CC9DF1}" destId="{BEE95F3B-B38C-4D8D-960F-D0D93ABB02EE}" srcOrd="0" destOrd="0" presId="urn:microsoft.com/office/officeart/2018/2/layout/IconCircleList"/>
    <dgm:cxn modelId="{1DB2F337-4343-47E8-ACD7-39FF763761F1}" type="presParOf" srcId="{A5C45C2A-A870-4B07-BB99-847910CC9DF1}" destId="{449248E3-D00A-4D97-A0EC-83A82A9DD2C5}" srcOrd="1" destOrd="0" presId="urn:microsoft.com/office/officeart/2018/2/layout/IconCircleList"/>
    <dgm:cxn modelId="{9B7AB370-5F6A-4B34-9E86-38758AC2B682}" type="presParOf" srcId="{A5C45C2A-A870-4B07-BB99-847910CC9DF1}" destId="{DF1AB8A2-B204-46FF-BC1A-1EC30B415DCC}" srcOrd="2" destOrd="0" presId="urn:microsoft.com/office/officeart/2018/2/layout/IconCircleList"/>
    <dgm:cxn modelId="{0D3C2643-C5DC-4EF3-9F83-B04AC2A3D7D6}" type="presParOf" srcId="{A5C45C2A-A870-4B07-BB99-847910CC9DF1}" destId="{DA2B5061-AFDE-40F9-B278-3469464C2883}" srcOrd="3" destOrd="0" presId="urn:microsoft.com/office/officeart/2018/2/layout/IconCircleList"/>
    <dgm:cxn modelId="{96259D25-0868-46E8-A037-B991E9782295}" type="presParOf" srcId="{3406CDC6-8C00-46D6-A898-176ED02ABB01}" destId="{6004774D-DCCD-42E0-988E-D4FD719F7C86}" srcOrd="9" destOrd="0" presId="urn:microsoft.com/office/officeart/2018/2/layout/IconCircleList"/>
    <dgm:cxn modelId="{66861319-9774-4779-8D66-E75B5012F4A5}" type="presParOf" srcId="{3406CDC6-8C00-46D6-A898-176ED02ABB01}" destId="{9C38134F-D9E0-494A-958B-C06758CFAEC0}" srcOrd="10" destOrd="0" presId="urn:microsoft.com/office/officeart/2018/2/layout/IconCircleList"/>
    <dgm:cxn modelId="{C595C938-9EE1-4AF4-A225-53C54080A2E7}" type="presParOf" srcId="{9C38134F-D9E0-494A-958B-C06758CFAEC0}" destId="{57604C82-7867-4FFD-BB55-3228C34E4539}" srcOrd="0" destOrd="0" presId="urn:microsoft.com/office/officeart/2018/2/layout/IconCircleList"/>
    <dgm:cxn modelId="{EF9AEEA6-F61F-4008-99CE-7DACF0E4C6F2}" type="presParOf" srcId="{9C38134F-D9E0-494A-958B-C06758CFAEC0}" destId="{33A74625-B463-41A3-804C-037C01B46EC8}" srcOrd="1" destOrd="0" presId="urn:microsoft.com/office/officeart/2018/2/layout/IconCircleList"/>
    <dgm:cxn modelId="{848D5571-38FD-4FB9-8CF8-58E0F532D9FD}" type="presParOf" srcId="{9C38134F-D9E0-494A-958B-C06758CFAEC0}" destId="{7B837132-CAF8-419D-BEE0-FDAF0EA424E1}" srcOrd="2" destOrd="0" presId="urn:microsoft.com/office/officeart/2018/2/layout/IconCircleList"/>
    <dgm:cxn modelId="{990F0C28-9B80-4B7E-B231-9F011D0A0B07}" type="presParOf" srcId="{9C38134F-D9E0-494A-958B-C06758CFAEC0}" destId="{852A1C26-FEFB-4071-8E26-C2810CD8C95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EBDD53-308B-4D09-849E-B66B2297D299}">
      <dsp:nvSpPr>
        <dsp:cNvPr id="0" name=""/>
        <dsp:cNvSpPr/>
      </dsp:nvSpPr>
      <dsp:spPr>
        <a:xfrm>
          <a:off x="2602578" y="1613562"/>
          <a:ext cx="5664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648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870891" y="1656294"/>
        <a:ext cx="29854" cy="5976"/>
      </dsp:txXfrm>
    </dsp:sp>
    <dsp:sp modelId="{38DD2776-F3A1-4C69-8F2F-B22D412041DF}">
      <dsp:nvSpPr>
        <dsp:cNvPr id="0" name=""/>
        <dsp:cNvSpPr/>
      </dsp:nvSpPr>
      <dsp:spPr>
        <a:xfrm>
          <a:off x="8376" y="880482"/>
          <a:ext cx="2596001" cy="155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206" tIns="133525" rIns="127206" bIns="1335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First Application of TabPFN for pancreatic cancer detection.</a:t>
          </a:r>
        </a:p>
      </dsp:txBody>
      <dsp:txXfrm>
        <a:off x="8376" y="880482"/>
        <a:ext cx="2596001" cy="1557600"/>
      </dsp:txXfrm>
    </dsp:sp>
    <dsp:sp modelId="{BA493C76-4CB2-4D8F-8C52-536CACC73671}">
      <dsp:nvSpPr>
        <dsp:cNvPr id="0" name=""/>
        <dsp:cNvSpPr/>
      </dsp:nvSpPr>
      <dsp:spPr>
        <a:xfrm>
          <a:off x="5795659" y="1613562"/>
          <a:ext cx="5664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648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063972" y="1656294"/>
        <a:ext cx="29854" cy="5976"/>
      </dsp:txXfrm>
    </dsp:sp>
    <dsp:sp modelId="{E9E87190-74D8-4A8B-8E65-534A2AA8C780}">
      <dsp:nvSpPr>
        <dsp:cNvPr id="0" name=""/>
        <dsp:cNvSpPr/>
      </dsp:nvSpPr>
      <dsp:spPr>
        <a:xfrm>
          <a:off x="3201458" y="880482"/>
          <a:ext cx="2596001" cy="15576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206" tIns="133525" rIns="127206" bIns="1335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Comprehensive comparison of 26 different ML, DL, and foundation models.</a:t>
          </a:r>
        </a:p>
      </dsp:txBody>
      <dsp:txXfrm>
        <a:off x="3201458" y="880482"/>
        <a:ext cx="2596001" cy="1557600"/>
      </dsp:txXfrm>
    </dsp:sp>
    <dsp:sp modelId="{476DB648-2149-4051-82F6-9736B07D11E1}">
      <dsp:nvSpPr>
        <dsp:cNvPr id="0" name=""/>
        <dsp:cNvSpPr/>
      </dsp:nvSpPr>
      <dsp:spPr>
        <a:xfrm>
          <a:off x="8988741" y="1613562"/>
          <a:ext cx="5664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648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257054" y="1656294"/>
        <a:ext cx="29854" cy="5976"/>
      </dsp:txXfrm>
    </dsp:sp>
    <dsp:sp modelId="{1A11C893-F79F-42EE-887F-B570C41E5FFD}">
      <dsp:nvSpPr>
        <dsp:cNvPr id="0" name=""/>
        <dsp:cNvSpPr/>
      </dsp:nvSpPr>
      <dsp:spPr>
        <a:xfrm>
          <a:off x="6394540" y="880482"/>
          <a:ext cx="2596001" cy="1557600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206" tIns="133525" rIns="127206" bIns="1335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Evaluation of 11 imputation techniques – including TabPFN-based imputation – for missing data handling.</a:t>
          </a:r>
        </a:p>
      </dsp:txBody>
      <dsp:txXfrm>
        <a:off x="6394540" y="880482"/>
        <a:ext cx="2596001" cy="1557600"/>
      </dsp:txXfrm>
    </dsp:sp>
    <dsp:sp modelId="{D9B8D54A-83ED-490A-A785-4054A7DFC9B8}">
      <dsp:nvSpPr>
        <dsp:cNvPr id="0" name=""/>
        <dsp:cNvSpPr/>
      </dsp:nvSpPr>
      <dsp:spPr>
        <a:xfrm>
          <a:off x="1306377" y="2436283"/>
          <a:ext cx="9579245" cy="566480"/>
        </a:xfrm>
        <a:custGeom>
          <a:avLst/>
          <a:gdLst/>
          <a:ahLst/>
          <a:cxnLst/>
          <a:rect l="0" t="0" r="0" b="0"/>
          <a:pathLst>
            <a:path>
              <a:moveTo>
                <a:pt x="9579245" y="0"/>
              </a:moveTo>
              <a:lnTo>
                <a:pt x="9579245" y="300340"/>
              </a:lnTo>
              <a:lnTo>
                <a:pt x="0" y="300340"/>
              </a:lnTo>
              <a:lnTo>
                <a:pt x="0" y="56648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56054" y="2716535"/>
        <a:ext cx="479891" cy="5976"/>
      </dsp:txXfrm>
    </dsp:sp>
    <dsp:sp modelId="{47C43196-9789-45A9-BC5D-6E2435FFBDC9}">
      <dsp:nvSpPr>
        <dsp:cNvPr id="0" name=""/>
        <dsp:cNvSpPr/>
      </dsp:nvSpPr>
      <dsp:spPr>
        <a:xfrm>
          <a:off x="9587621" y="880482"/>
          <a:ext cx="2596001" cy="1557600"/>
        </a:xfrm>
        <a:prstGeom prst="rect">
          <a:avLst/>
        </a:prstGeom>
        <a:solidFill>
          <a:schemeClr val="accent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206" tIns="133525" rIns="127206" bIns="1335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 and validation of TabPFN data augmentation methods to improve small dataset performance.</a:t>
          </a:r>
        </a:p>
      </dsp:txBody>
      <dsp:txXfrm>
        <a:off x="9587621" y="880482"/>
        <a:ext cx="2596001" cy="1557600"/>
      </dsp:txXfrm>
    </dsp:sp>
    <dsp:sp modelId="{F2A7E0D2-3858-46AC-B9E4-D64F9F123683}">
      <dsp:nvSpPr>
        <dsp:cNvPr id="0" name=""/>
        <dsp:cNvSpPr/>
      </dsp:nvSpPr>
      <dsp:spPr>
        <a:xfrm>
          <a:off x="2602578" y="3768244"/>
          <a:ext cx="5664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648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870891" y="3810975"/>
        <a:ext cx="29854" cy="5976"/>
      </dsp:txXfrm>
    </dsp:sp>
    <dsp:sp modelId="{0DB97810-2FC2-4361-9A8E-2F1335D50077}">
      <dsp:nvSpPr>
        <dsp:cNvPr id="0" name=""/>
        <dsp:cNvSpPr/>
      </dsp:nvSpPr>
      <dsp:spPr>
        <a:xfrm>
          <a:off x="8376" y="3035163"/>
          <a:ext cx="2596001" cy="1557600"/>
        </a:xfrm>
        <a:prstGeom prst="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206" tIns="133525" rIns="127206" bIns="1335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Extraction and visualization of TabPFN embeddings using PCA, t-SNE, and UMAP for new clinical insights.</a:t>
          </a:r>
        </a:p>
      </dsp:txBody>
      <dsp:txXfrm>
        <a:off x="8376" y="3035163"/>
        <a:ext cx="2596001" cy="1557600"/>
      </dsp:txXfrm>
    </dsp:sp>
    <dsp:sp modelId="{AC050F6F-D028-43B2-8867-66EFD271B866}">
      <dsp:nvSpPr>
        <dsp:cNvPr id="0" name=""/>
        <dsp:cNvSpPr/>
      </dsp:nvSpPr>
      <dsp:spPr>
        <a:xfrm>
          <a:off x="5795659" y="3768244"/>
          <a:ext cx="5664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648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063972" y="3810975"/>
        <a:ext cx="29854" cy="5976"/>
      </dsp:txXfrm>
    </dsp:sp>
    <dsp:sp modelId="{5AA21ED6-655C-4EB6-94DC-FD31BE6CFAF0}">
      <dsp:nvSpPr>
        <dsp:cNvPr id="0" name=""/>
        <dsp:cNvSpPr/>
      </dsp:nvSpPr>
      <dsp:spPr>
        <a:xfrm>
          <a:off x="3201458" y="3035163"/>
          <a:ext cx="2596001" cy="1557600"/>
        </a:xfrm>
        <a:prstGeom prst="rect">
          <a:avLst/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206" tIns="133525" rIns="127206" bIns="1335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Integrated Explainable AI (XAI) techniques (SHAP, permutation importance) for model interpretability.</a:t>
          </a:r>
        </a:p>
      </dsp:txBody>
      <dsp:txXfrm>
        <a:off x="3201458" y="3035163"/>
        <a:ext cx="2596001" cy="1557600"/>
      </dsp:txXfrm>
    </dsp:sp>
    <dsp:sp modelId="{A7383845-D5AC-487D-BFF6-5AFBA26A7A6E}">
      <dsp:nvSpPr>
        <dsp:cNvPr id="0" name=""/>
        <dsp:cNvSpPr/>
      </dsp:nvSpPr>
      <dsp:spPr>
        <a:xfrm>
          <a:off x="6394540" y="3035163"/>
          <a:ext cx="2596001" cy="1557600"/>
        </a:xfrm>
        <a:prstGeom prst="rect">
          <a:avLst/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206" tIns="133525" rIns="127206" bIns="13352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Developed a user-friendly web application for real-time cancer risk prediction by clinicians.</a:t>
          </a:r>
        </a:p>
      </dsp:txBody>
      <dsp:txXfrm>
        <a:off x="6394540" y="3035163"/>
        <a:ext cx="2596001" cy="1557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C8E69-DA23-4544-884D-A92C3F1DB164}">
      <dsp:nvSpPr>
        <dsp:cNvPr id="0" name=""/>
        <dsp:cNvSpPr/>
      </dsp:nvSpPr>
      <dsp:spPr>
        <a:xfrm>
          <a:off x="47268" y="1045307"/>
          <a:ext cx="1038608" cy="1038608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A82F0-D0B2-46DF-9259-0C80E5B3BA73}">
      <dsp:nvSpPr>
        <dsp:cNvPr id="0" name=""/>
        <dsp:cNvSpPr/>
      </dsp:nvSpPr>
      <dsp:spPr>
        <a:xfrm>
          <a:off x="265376" y="1263415"/>
          <a:ext cx="602393" cy="6023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D2B6C-84D2-4C50-81FB-2B40104EDDFC}">
      <dsp:nvSpPr>
        <dsp:cNvPr id="0" name=""/>
        <dsp:cNvSpPr/>
      </dsp:nvSpPr>
      <dsp:spPr>
        <a:xfrm>
          <a:off x="1308436" y="1045307"/>
          <a:ext cx="2448149" cy="103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 TabPFN model on additional medical datasets to confirm generalizability.</a:t>
          </a:r>
        </a:p>
      </dsp:txBody>
      <dsp:txXfrm>
        <a:off x="1308436" y="1045307"/>
        <a:ext cx="2448149" cy="1038608"/>
      </dsp:txXfrm>
    </dsp:sp>
    <dsp:sp modelId="{68662A62-8BA3-4AF1-BCC0-B59BDBE9CA63}">
      <dsp:nvSpPr>
        <dsp:cNvPr id="0" name=""/>
        <dsp:cNvSpPr/>
      </dsp:nvSpPr>
      <dsp:spPr>
        <a:xfrm>
          <a:off x="4183158" y="1045307"/>
          <a:ext cx="1038608" cy="1038608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DD517-420F-4755-B120-2731A61FCF55}">
      <dsp:nvSpPr>
        <dsp:cNvPr id="0" name=""/>
        <dsp:cNvSpPr/>
      </dsp:nvSpPr>
      <dsp:spPr>
        <a:xfrm>
          <a:off x="4401265" y="1263415"/>
          <a:ext cx="602393" cy="6023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2A9E8-CDC0-4244-81A0-096B1762C49E}">
      <dsp:nvSpPr>
        <dsp:cNvPr id="0" name=""/>
        <dsp:cNvSpPr/>
      </dsp:nvSpPr>
      <dsp:spPr>
        <a:xfrm>
          <a:off x="5444326" y="1045307"/>
          <a:ext cx="2448149" cy="103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Explore more advanced and automated hyperparameter tuning using cloud computing or GPUs.</a:t>
          </a:r>
        </a:p>
      </dsp:txBody>
      <dsp:txXfrm>
        <a:off x="5444326" y="1045307"/>
        <a:ext cx="2448149" cy="1038608"/>
      </dsp:txXfrm>
    </dsp:sp>
    <dsp:sp modelId="{B7EE7113-E029-4EE8-B3D3-357ACCC575DB}">
      <dsp:nvSpPr>
        <dsp:cNvPr id="0" name=""/>
        <dsp:cNvSpPr/>
      </dsp:nvSpPr>
      <dsp:spPr>
        <a:xfrm>
          <a:off x="8319047" y="1045307"/>
          <a:ext cx="1038608" cy="1038608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FBF98-DAAD-48B3-9EEC-C7143B81E230}">
      <dsp:nvSpPr>
        <dsp:cNvPr id="0" name=""/>
        <dsp:cNvSpPr/>
      </dsp:nvSpPr>
      <dsp:spPr>
        <a:xfrm>
          <a:off x="8537155" y="1263415"/>
          <a:ext cx="602393" cy="6023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240D1-5A31-45F8-9F69-71A4214048A7}">
      <dsp:nvSpPr>
        <dsp:cNvPr id="0" name=""/>
        <dsp:cNvSpPr/>
      </dsp:nvSpPr>
      <dsp:spPr>
        <a:xfrm>
          <a:off x="9580215" y="1045307"/>
          <a:ext cx="2448149" cy="103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Incorporate more evaluation metrics, such as ROC curve and AUC score.</a:t>
          </a:r>
        </a:p>
      </dsp:txBody>
      <dsp:txXfrm>
        <a:off x="9580215" y="1045307"/>
        <a:ext cx="2448149" cy="1038608"/>
      </dsp:txXfrm>
    </dsp:sp>
    <dsp:sp modelId="{FB4FC43A-F489-4E9F-BC18-CE8549D98F33}">
      <dsp:nvSpPr>
        <dsp:cNvPr id="0" name=""/>
        <dsp:cNvSpPr/>
      </dsp:nvSpPr>
      <dsp:spPr>
        <a:xfrm>
          <a:off x="47268" y="2937568"/>
          <a:ext cx="1038608" cy="1038608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574C5-CC88-4F95-A5F5-E68AA62260FD}">
      <dsp:nvSpPr>
        <dsp:cNvPr id="0" name=""/>
        <dsp:cNvSpPr/>
      </dsp:nvSpPr>
      <dsp:spPr>
        <a:xfrm>
          <a:off x="265376" y="3155676"/>
          <a:ext cx="602393" cy="6023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7C2F7-5CD0-4432-B460-E46FA019D56A}">
      <dsp:nvSpPr>
        <dsp:cNvPr id="0" name=""/>
        <dsp:cNvSpPr/>
      </dsp:nvSpPr>
      <dsp:spPr>
        <a:xfrm>
          <a:off x="1308436" y="2937568"/>
          <a:ext cx="2448149" cy="103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Experiment with automated feature selection techniques to enhance model performance.</a:t>
          </a:r>
        </a:p>
      </dsp:txBody>
      <dsp:txXfrm>
        <a:off x="1308436" y="2937568"/>
        <a:ext cx="2448149" cy="1038608"/>
      </dsp:txXfrm>
    </dsp:sp>
    <dsp:sp modelId="{BEE95F3B-B38C-4D8D-960F-D0D93ABB02EE}">
      <dsp:nvSpPr>
        <dsp:cNvPr id="0" name=""/>
        <dsp:cNvSpPr/>
      </dsp:nvSpPr>
      <dsp:spPr>
        <a:xfrm>
          <a:off x="4183158" y="2937568"/>
          <a:ext cx="1038608" cy="1038608"/>
        </a:xfrm>
        <a:prstGeom prst="ellipse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248E3-D00A-4D97-A0EC-83A82A9DD2C5}">
      <dsp:nvSpPr>
        <dsp:cNvPr id="0" name=""/>
        <dsp:cNvSpPr/>
      </dsp:nvSpPr>
      <dsp:spPr>
        <a:xfrm>
          <a:off x="4401265" y="3155676"/>
          <a:ext cx="602393" cy="6023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B5061-AFDE-40F9-B278-3469464C2883}">
      <dsp:nvSpPr>
        <dsp:cNvPr id="0" name=""/>
        <dsp:cNvSpPr/>
      </dsp:nvSpPr>
      <dsp:spPr>
        <a:xfrm>
          <a:off x="5444326" y="2937568"/>
          <a:ext cx="2448149" cy="103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Expand explainable AI analysis with more visualization tools (e.g., LIME, more SHAP plots).</a:t>
          </a:r>
        </a:p>
      </dsp:txBody>
      <dsp:txXfrm>
        <a:off x="5444326" y="2937568"/>
        <a:ext cx="2448149" cy="1038608"/>
      </dsp:txXfrm>
    </dsp:sp>
    <dsp:sp modelId="{57604C82-7867-4FFD-BB55-3228C34E4539}">
      <dsp:nvSpPr>
        <dsp:cNvPr id="0" name=""/>
        <dsp:cNvSpPr/>
      </dsp:nvSpPr>
      <dsp:spPr>
        <a:xfrm>
          <a:off x="8319047" y="2937568"/>
          <a:ext cx="1038608" cy="1038608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74625-B463-41A3-804C-037C01B46EC8}">
      <dsp:nvSpPr>
        <dsp:cNvPr id="0" name=""/>
        <dsp:cNvSpPr/>
      </dsp:nvSpPr>
      <dsp:spPr>
        <a:xfrm>
          <a:off x="8537155" y="3155676"/>
          <a:ext cx="602393" cy="6023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A1C26-FEFB-4071-8E26-C2810CD8C95C}">
      <dsp:nvSpPr>
        <dsp:cNvPr id="0" name=""/>
        <dsp:cNvSpPr/>
      </dsp:nvSpPr>
      <dsp:spPr>
        <a:xfrm>
          <a:off x="9580215" y="2937568"/>
          <a:ext cx="2448149" cy="103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Increase sample size for the primary data survey and conduct interviews with healthcare experts.</a:t>
          </a:r>
        </a:p>
      </dsp:txBody>
      <dsp:txXfrm>
        <a:off x="9580215" y="2937568"/>
        <a:ext cx="2448149" cy="1038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14309-732D-4456-8937-6198A5971FF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6BA49-F46A-4A49-99EB-1F2BA220D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5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Good morning, Dr. Rami AlOuran</a:t>
            </a:r>
          </a:p>
          <a:p>
            <a:endParaRPr lang="en-US" sz="1000" dirty="0"/>
          </a:p>
          <a:p>
            <a:r>
              <a:rPr lang="en-US" sz="1000" dirty="0"/>
              <a:t>I hope you are doing well.</a:t>
            </a:r>
          </a:p>
          <a:p>
            <a:endParaRPr lang="en-US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 sz="1000" dirty="0"/>
              <a:t>مرحبا , السلام عليكم دكتور رامي</a:t>
            </a:r>
          </a:p>
          <a:p>
            <a:endParaRPr lang="ar-JO" sz="1000" dirty="0"/>
          </a:p>
          <a:p>
            <a:r>
              <a:rPr lang="ar-JO" sz="1000" dirty="0"/>
              <a:t>أتمنى أن يكون يومك جميل وبأنك تستمتع معي في ال</a:t>
            </a:r>
          </a:p>
          <a:p>
            <a:r>
              <a:rPr lang="en-US" sz="1000" dirty="0"/>
              <a:t>Presentation</a:t>
            </a:r>
          </a:p>
          <a:p>
            <a:r>
              <a:rPr lang="ar-JO" sz="1000" dirty="0"/>
              <a:t>اليوم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Presentation for the CRP Course…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854B4-4405-402E-9244-E965C5427E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476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6BA49-F46A-4A49-99EB-1F2BA220DD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73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6BA49-F46A-4A49-99EB-1F2BA220DD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5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research paper title is:</a:t>
            </a:r>
          </a:p>
          <a:p>
            <a:endParaRPr lang="en-US" dirty="0"/>
          </a:p>
          <a:p>
            <a:r>
              <a:rPr lang="en-US" dirty="0"/>
              <a:t>“Pancreatic Cancer Detection Using Machine Learning, Deep Learning, TabPFN, and Explainable AI”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6BA49-F46A-4A49-99EB-1F2BA220DD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1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6BA49-F46A-4A49-99EB-1F2BA220DD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2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1C7A1-0E1A-EFB5-A1EC-F0A7A9D7E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B6B5ED-C342-B141-22B5-1AFFB903C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CEE28-85BA-FD65-AEF4-76E511BDD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5D36F-BF77-8CA5-3972-3FD7151E8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36BA49-F46A-4A49-99EB-1F2BA220DD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386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7B08D-2DD9-7EEB-A67D-1EA6FAD9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1497CD-E65F-35D1-A346-C430A60F9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1FD90-FD05-531C-CE32-8BC627352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B463-2873-4388-3353-6A71FA0AE6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36BA49-F46A-4A49-99EB-1F2BA220DD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10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6BA49-F46A-4A49-99EB-1F2BA220DD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4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66C52-E211-B135-6BBF-37AECD5F3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74EC2-A800-5B57-54F8-A31B5BEB9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5F818-824F-3AF8-EE20-A254BB77F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17F55-5ADC-E6F6-659F-6EE171CEE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36BA49-F46A-4A49-99EB-1F2BA220DD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446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C352-5A44-EB07-1CFE-8C8EDA6F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628ED-8056-A0E8-0093-8C7D8EC40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08D9E-C398-E62D-6BBE-58D7BE5EC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CB130-D7FD-8A01-178F-8169D1F6D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36BA49-F46A-4A49-99EB-1F2BA220DD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59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D98F3-54BB-7DBA-267D-DA10E8E8D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D9143-3584-7AC3-F3BA-CDAF4B5DE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961D1-3E96-97A9-4B5A-F2BFF9F3E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95F25-746D-2612-709C-710793079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36BA49-F46A-4A49-99EB-1F2BA220DD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31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33FA-2CD4-E13A-F8FB-A7946D1E7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FA70E-A60F-78D9-A2A4-46A3DB6D1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E020-CC29-6BC9-AA54-56E4827A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9BD7E-98A6-7187-88CB-41B87678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337D5-7F62-8CD5-42EA-4063B2D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1AD2-7BC3-EED1-90A0-75FF8F1D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7427D-3C13-5917-A3A9-94C91F31F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93CF9-0370-C613-9EB4-303FEC113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C4FC5-D0B9-0DF5-92D1-C4EA204B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3E01F-6662-DDA9-9204-4D0B8B50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8AFE4-1164-92F5-3320-67B35C30C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273E3-5B98-972B-A86E-CC2B57F29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5071D-BFE4-7377-DB37-63746B6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A7FB9-F605-7593-0611-7E3B1969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CC2BD-CEE1-E7FD-7C99-E6CE2AD3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2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EB13-DB0B-B975-B782-3EDF3AC5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4FDC4-6801-2D99-42DD-6BAE9DA9A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68096-3D92-1B23-DC6E-7AE82F8E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7755-45D5-4907-BCDB-FC6FA0B5F9E4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1D45-9DB1-062A-32E9-C76322CE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1A47D-4BA5-0372-4880-DF86C9A0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85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27AE-5E79-ECF6-00B7-F580A480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ED6F4-45DC-8B8A-2298-2054A3824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B563-8EA1-520A-6CE8-42DC56DA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10988-A9F2-47A6-83D2-9F1E248F041D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3D723-77D1-DC81-A7FC-B7CCAA87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B35DA-E4B7-5643-ABBF-3CBE4FC43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11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59F9-746D-1CFD-E0E9-DE95DABC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F0D01-B5F9-7DEF-4E33-858DB0265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EABA9-C6E2-9EB2-3F17-419D1DCB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31DF-62CB-4367-906E-92024F0D43C0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C5AAA-5917-E5ED-61F8-257E00C6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2F70E-634C-D2FC-B8D3-2137B57A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98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DAE5-60FB-3BFA-1F38-9BC0D8D5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EB4B8-9114-F04F-77C8-18F061FA7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1093A-2710-C407-C49D-4E6582A56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E519C-A400-77C3-BB28-9B96FBD6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79BF-5115-410A-AB0B-8D8DE3947288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2286B-7462-3D56-FDAC-EFA21BE9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BF59-2431-FF74-E9CA-0784FBE7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00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3BD6-34D2-12DB-5366-0141D1BB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7EB85-8F49-F3F8-7904-6E985E3FA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65437-E420-E667-EB24-1B3334272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1C85D-E4B8-4471-75F1-A2714E643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B3D61-8BDD-84AD-D1E1-51CDCAF44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41316F-7CFF-811D-5EC1-8952BDE89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0E72-E81B-4B31-BCA0-B9B8781E6886}" type="datetime1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188871-59E4-CA3C-10B8-6765C5BD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EF9706-E51D-0C7C-9A0F-C62AD75E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64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D8D2-58DA-1044-4E24-01ED459A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C85B5-728B-3DD6-C93C-18D4CAA17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3B8-4C38-45BC-BAE2-3A6F6C8BF4A6}" type="datetime1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052CB-B96B-2FCB-ACB7-EBD3D855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E94CD-F734-807B-DEAB-3252F88E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8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20A54-048A-F581-9633-5AB561BC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9421-1EA6-4463-84F8-0811BC65B12F}" type="datetime1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22475F-3149-BE6B-3375-ABE7E163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90F7A-BB61-7853-BA37-B6290E91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54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7D49-7A9F-62E0-667D-153C2796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6BC0-D296-84CE-EE3A-3D6C50FF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416C1-F494-0F39-2E96-BF195C4BE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E9F83-5079-B200-DFEC-0F68E653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38D0-D345-4273-986D-BA11167DEBD2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7FA3F-E469-6738-5494-43A6BE28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9C78A-F5D5-8C4D-E302-FBDDC74B3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5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B8C2-AD87-ECCC-C2A6-C3671B70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44DE4-58FB-F8BE-26F2-81E12DA4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8D80-723F-2EB5-A04E-E47C8332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65C2E-D82C-7C57-1F0A-79D82A3A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77055-9976-C078-9C47-F78E01515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682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E0A0-00F4-C2A2-D3D4-EF82116E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F326B-B870-FDCA-74BF-250E5DC7A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313D2-8CE5-398E-67EF-2BFF87D55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35A11-C5BE-1069-4235-52D2A226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62A-655C-4DF4-9979-3F884453CBE4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8126D-C92C-2A98-DF93-D8DF209D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DA738-8CCB-4DB4-0F1F-8BC3F881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96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A1AF-42DA-9DD1-3DD5-DA265DA2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CEC6A-8503-FB63-3D9D-5A8FCDEFC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8A4D2-A1A2-9E14-DF8F-EDB50C01F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CFEF-785C-4999-8098-B1A940BCCAF1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7FA6B-7C2E-84BB-7846-5CE03943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3258-ACF4-BA14-D286-BB38F3D4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B9E56-87D0-4E41-6D29-35611E317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E1BA2-CDD4-F948-7BD3-020946FB4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D51BF-CCE5-A89E-D01E-B48E1042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5E4B-6EBF-4FD2-AB59-09381F441408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4246A-EE65-71D4-AD3D-A393DFCB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22A3C-0D16-7D2F-5647-53CAD4E6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67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0038-CA2E-332C-AF9B-6387FD472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B5963-9E72-2A0E-9F98-E5FEF0B13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F12EB-2C2C-D49E-4BDB-8E77AA36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871A9-1FD0-835E-D5F4-197C39BF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52C9F-1A23-5447-4D9F-F55B3D29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30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51F5-FED0-AA8A-42F6-840A07CB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26A0B-F165-15B5-E45F-98F05C971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80596-B4F5-AF11-3BBB-9FE72177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38542-E7B8-7E08-937E-0013D58C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C12CF-052B-E672-55EE-79E3F3D5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37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6589-BEFC-230C-E7EA-22E78DA6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D57A8-C25B-E0B6-7838-6FD914307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E787A-57AB-7251-AEF4-7EA2BD010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51690-9C33-50D0-7F7C-D6535033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5B692-4526-4C9D-7377-1F08CE9C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009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9C45-5357-4EAF-ADAB-EE2ABD3B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A986-A707-2BD3-D832-B425A4ED7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39D16-2CAF-9E9D-6283-5C79B5A51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D60EA-6765-7609-27B8-CF26E0DA3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CFA50-51F2-1229-3FA0-E1B079BB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0C5D8-66AB-E669-2D5D-6D7DCACE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94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A400-7EFE-FD48-84BD-C62C75F39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ECFAD-02F0-E9D1-ED63-04EBB1A50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EA44A-4C17-A844-B54C-6E1A929CD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723CD-3BA9-2822-C5EC-DD5B713F1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135E7-AADE-6B83-5A9E-548FB860F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959968-4C51-70C6-17CD-DF5FAB41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88AB80-2698-D93E-6606-D5C37372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9D589-2D0E-2752-1FB4-0DB3DE92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28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9494-4154-7D15-403A-AB7D7E85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FDE4D-A288-4666-21A2-F89F300C1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2691D-5CA0-7D49-1EBE-C716FF9F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CBF08-AB6A-DDE8-5C5B-A453A17E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845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1149D-1A00-27FB-D242-5BC783DA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00852-0301-499D-284A-75980D490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D940F-5190-DF8C-CC70-4D4B69144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2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8344-79B2-3C64-6204-EAEBF840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BDC4B-D55D-E9C1-C05A-102A3A451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8FAC5-209B-D01B-17AA-01737105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39B29-50A4-5A06-8A3F-658143F4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E6A2-34F0-3FFA-3AFF-33AE19BC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839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537F-BA09-CA65-28E9-8C64D211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93CF4-6FFA-D29F-DA85-DA9E65F4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AEAE8-A2D7-3850-AF57-8D0FB1DF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16C07-A9D3-B3FE-DAB8-7AA4DF96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49E82-0E23-A77B-8E3A-1CA364D0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2EE7E-38D1-5E02-9EA9-5DC45EE1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569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C040-A3A8-4BD0-60BA-13C2D70C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A5C2E-F4DC-9CAB-9B67-A39F035A1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9D4DC-3C38-145B-42A3-E258E48E7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89F78-3BCF-1BD7-5D68-0265CBE1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58EE7-9724-DAC8-16C7-34BD8CD5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6E2E9-CE4E-3509-84EC-DC28A9C3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78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B371-36C7-ECD2-CDAB-D9D4DB74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6DAC9-5503-DB6E-7D98-A62650D5C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025A9-531D-AA06-3DE5-FB7AC681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6A476-228D-6E46-3A18-C48199D9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1DE3A-7E8E-6315-3090-6364B2EA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94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A1B816-6DA1-6875-04DE-97CDD02FB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7AE71-E30C-AA1D-BED7-3827C44CB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EEFB2-A1B2-8714-7970-DD34D4376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3F180-62DE-187D-37E4-8F0CFC559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2D502-B1CE-330C-93AF-F64AA03F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754E4-288B-6F60-11C3-E29E5422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B65CF-2A90-9719-8ED2-0272D8232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FA47F-B776-597A-3D39-CA70165C3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F431D-1E41-1BC2-001B-39E39392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50E28-8F4C-CECC-83CD-222F8374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5A46B-E114-DAFB-DEAF-442CBEC7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6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8CF4-28FC-948C-7223-22A00A31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453E5-4C4B-1BCD-BA5D-D5F2C015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B8111-D036-0840-65A4-50472A61A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63F83-9AD7-2740-563A-07ED8387C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4D0AB7-ED65-BEA3-75C5-295B0445B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64B94-12AF-B0DF-8607-4A6E49F8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F95FD-EAD2-5052-E78B-52ECFEBB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C3D3E7-3C8D-31BB-ECCE-95B89CCB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0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CF6F-B0B0-E22A-496D-DE3DC69D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FA33A-F886-B937-CCA2-765735EC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557EF-AAC3-BB39-013A-B58992BB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8DE6A-83B3-3D61-11E1-4AAEF8DB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1A124-6A61-CD51-6022-86FF367C1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567DE-5331-117A-D26E-199D5A1D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9E6BC-4B7C-6084-D047-477A1CA9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6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12FF-31A0-7E3E-38F6-23E537F6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227C9-6CC9-A31F-1544-3932B1F51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13B17-D85A-3C52-D967-089FA97F6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0DFA1-A307-3774-D4BF-C69EC9DC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EDD90-4F94-0C7B-380D-A1A04F9F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C1D10-83BF-9BBB-2B11-8FE71B5B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9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EFE5-8A24-76E8-4B7E-6DCE2C04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2EE268-2245-3052-BC77-FB14F21B8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B40FA-22EA-69A2-092B-63EB4110C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0D46D-274E-E8C0-E654-73FF7C3B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81728-5E37-9C0A-4E0B-CC6FB309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ADBFF-95B6-DC47-184A-DB7C14B76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9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E5BAE-0166-5749-DC68-57794A1D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74BC2-614C-D55A-50E2-240B0E3B7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C5304-EA88-BC35-A17E-A285BEB69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C104BF-DDA1-4457-9461-DA2A32A7C4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9B7AA-3F44-4DBD-0ED5-BB515D28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3F1A-F2F1-C1B8-489C-0BBCA84FA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C60E6-F07F-4DB9-A477-EC675DC51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2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5D9398-F999-A555-BD30-9A32DF79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C6AE8-6527-7E9C-3297-7ADE1E715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0EE46-1E91-C5EB-D285-0CDC3F8E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9B4F1-2716-4DA2-AFAA-40417FF4C336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2F45A-73C4-8DAA-8019-7B5727E73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1C4A5-115D-F8E9-613D-390AFE0A1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3BDC00-847F-4492-B302-9BFBDEB1C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7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E77CD-A912-117A-3C1E-680D5AA6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21324-DFCA-910E-10DB-7D5305D6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23B17-8D7F-E06C-6F3E-69DADB5D8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07C346-B61E-4F69-9A1E-99BA279E2CC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E14A8-CBEA-2A0A-C3F6-6A13E45C2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1EDEA-C5F3-A3FD-89BC-F131A2C4D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FEB8EA-CFA3-40FF-BAC9-33B5EBB2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05F9D-6230-A7FC-AAC6-C7CFAD7A8993}"/>
              </a:ext>
            </a:extLst>
          </p:cNvPr>
          <p:cNvSpPr txBox="1"/>
          <p:nvPr/>
        </p:nvSpPr>
        <p:spPr>
          <a:xfrm>
            <a:off x="1038410" y="2264048"/>
            <a:ext cx="4941476" cy="219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361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Student Name, ID:</a:t>
            </a:r>
            <a:r>
              <a:rPr kumimoji="0" lang="en-US" sz="19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9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Sanad Alawi, 21110042</a:t>
            </a:r>
          </a:p>
          <a:p>
            <a:pPr marL="0" marR="0" lvl="0" indent="0" algn="l" defTabSz="7361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Instructor:</a:t>
            </a:r>
            <a:r>
              <a:rPr kumimoji="0" lang="en-US" sz="19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9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Doctor Rami AlOuran</a:t>
            </a:r>
          </a:p>
          <a:p>
            <a:pPr marL="0" marR="0" lvl="0" indent="0" algn="l" defTabSz="7361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-------------------------------------------------------</a:t>
            </a:r>
          </a:p>
          <a:p>
            <a:pPr marL="0" marR="0" lvl="0" indent="0" algn="l" defTabSz="7361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Course:</a:t>
            </a:r>
            <a:r>
              <a:rPr kumimoji="0" lang="en-US" sz="19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9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CRP (Computing A Research Project)</a:t>
            </a:r>
          </a:p>
          <a:p>
            <a:pPr marL="0" marR="0" lvl="0" indent="0" algn="l" defTabSz="7361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Date:</a:t>
            </a:r>
            <a:r>
              <a:rPr kumimoji="0" lang="en-US" sz="19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9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6 – 23 – 2025, Monday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k Free" panose="03080402000500000000" pitchFamily="66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8BE31-0176-9C00-243D-8382E18A3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898" y="1921620"/>
            <a:ext cx="4103304" cy="29543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F99ED-2281-2427-B11C-A30287D0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BDC00-847F-4492-B302-9BFBDEB1C2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434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6B52DF-3712-E95C-8CBB-E61A8E8EDC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1361698"/>
            <a:ext cx="4914900" cy="4918376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104151A-AF88-DC75-FACD-B9A3720FC2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361698"/>
            <a:ext cx="4825300" cy="4918376"/>
          </a:xfrm>
          <a:prstGeom prst="rect">
            <a:avLst/>
          </a:prstGeom>
          <a:solidFill>
            <a:sysClr val="windowText" lastClr="000000"/>
          </a:solidFill>
          <a:ln w="12700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4F373E-18C4-1102-9942-5B28F1BA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06386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2688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AE6CF-8E71-AFF2-C0F4-8A0FBCE78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DD7634-57F5-F807-E6E5-762E20D8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06386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 descr="A pie chart with a green circle and red and blue text&#10;&#10;AI-generated content may be incorrect.">
            <a:extLst>
              <a:ext uri="{FF2B5EF4-FFF2-40B4-BE49-F238E27FC236}">
                <a16:creationId xmlns:a16="http://schemas.microsoft.com/office/drawing/2014/main" id="{769DA069-D55C-C07E-0A99-2C79C88233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2" y="1193208"/>
            <a:ext cx="4919762" cy="4471580"/>
          </a:xfrm>
          <a:prstGeom prst="rect">
            <a:avLst/>
          </a:prstGeom>
          <a:ln w="12700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A graph with green lines&#10;&#10;AI-generated content may be incorrect.">
            <a:extLst>
              <a:ext uri="{FF2B5EF4-FFF2-40B4-BE49-F238E27FC236}">
                <a16:creationId xmlns:a16="http://schemas.microsoft.com/office/drawing/2014/main" id="{21D37F83-0A30-644F-D4A5-81EAFC5D8B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914" y="1935501"/>
            <a:ext cx="6764294" cy="2986995"/>
          </a:xfrm>
          <a:prstGeom prst="rect">
            <a:avLst/>
          </a:prstGeom>
          <a:ln w="12700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84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119B5-2893-CC10-EEC8-708EA1CB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0DB6EE2-53FC-F968-DED7-AF34F7F5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06386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70E744B-A6DC-E0A9-31E9-AF202099ED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04" y="1406479"/>
            <a:ext cx="6781591" cy="4045041"/>
          </a:xfrm>
          <a:prstGeom prst="rect">
            <a:avLst/>
          </a:prstGeom>
          <a:ln w="12700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64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C9CE7E16-D113-CDBE-10CB-734484923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72" y="0"/>
            <a:ext cx="5605055" cy="68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0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E8C20-0F4E-A154-B503-13AA8964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Secondary Data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4E90EC-57AC-30A8-77D1-F05078CA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92" y="1389828"/>
            <a:ext cx="7773824" cy="38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95491-8165-4142-94FE-2E31DAAA7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9D51-DE71-BFF0-3685-2F8B314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192"/>
            <a:ext cx="10515600" cy="132556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Data Understanding &amp; Preparation</a:t>
            </a:r>
          </a:p>
        </p:txBody>
      </p:sp>
      <p:pic>
        <p:nvPicPr>
          <p:cNvPr id="5" name="Picture 4" descr="A diagram of a pie chart&#10;&#10;AI-generated content may be incorrect.">
            <a:extLst>
              <a:ext uri="{FF2B5EF4-FFF2-40B4-BE49-F238E27FC236}">
                <a16:creationId xmlns:a16="http://schemas.microsoft.com/office/drawing/2014/main" id="{9D354B87-2A13-08D0-BB11-F09C3D0AA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57" y="1508755"/>
            <a:ext cx="6062912" cy="4733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B395C2-E09D-8E8B-C920-CAD00273784E}"/>
              </a:ext>
            </a:extLst>
          </p:cNvPr>
          <p:cNvSpPr txBox="1"/>
          <p:nvPr/>
        </p:nvSpPr>
        <p:spPr>
          <a:xfrm>
            <a:off x="838200" y="2645229"/>
            <a:ext cx="296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590 samples, 14 Features</a:t>
            </a:r>
          </a:p>
        </p:txBody>
      </p:sp>
    </p:spTree>
    <p:extLst>
      <p:ext uri="{BB962C8B-B14F-4D97-AF65-F5344CB8AC3E}">
        <p14:creationId xmlns:p14="http://schemas.microsoft.com/office/powerpoint/2010/main" val="131822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209D2-7D20-88D9-87F7-8C8076CCC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C48B29-86BC-EAB8-92BA-71C660547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96578-A88E-20AA-6317-AD1BCB21B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2" y="661975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Values Imputation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0274E2CC-E762-95FB-4DCD-408F69E5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9D7E9D9-3308-AC1C-E26A-41626A21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13" y="1226173"/>
            <a:ext cx="8549756" cy="39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3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D4277-D1F1-D86E-56F0-DFAEC6AB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Development &amp; Selection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9E3F797-3CDD-9EEC-9400-80DE87FE4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6" y="1818226"/>
            <a:ext cx="11946870" cy="49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28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49E14-04AF-46A4-EF3F-DBA75729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79A8AF4-6276-F9CF-8E05-35980276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5E5FD-FCF4-1246-41C9-AEF2BD14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Hyperparameter Tuning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ACE8F5D-B480-B5B3-B40A-E6C4BE70D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27494CB-AEAD-78E3-D947-40B4C0E02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6" y="1818226"/>
            <a:ext cx="11946870" cy="4987819"/>
          </a:xfrm>
          <a:prstGeom prst="rect">
            <a:avLst/>
          </a:prstGeom>
        </p:spPr>
      </p:pic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B20D2B79-F606-0823-7CE7-E6C0A2D0C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9" y="1858181"/>
            <a:ext cx="12192000" cy="50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20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94B26-A59D-88F5-E222-6E9ECBAC7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7D623-126D-A4D5-AF22-DAA77A55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Model Evaluation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hart with numbers and labels&#10;&#10;AI-generated content may be incorrect.">
            <a:extLst>
              <a:ext uri="{FF2B5EF4-FFF2-40B4-BE49-F238E27FC236}">
                <a16:creationId xmlns:a16="http://schemas.microsoft.com/office/drawing/2014/main" id="{D05C4892-F907-249E-C878-E5413DD6E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34" y="2642616"/>
            <a:ext cx="4131627" cy="3605784"/>
          </a:xfrm>
          <a:prstGeom prst="rect">
            <a:avLst/>
          </a:prstGeom>
        </p:spPr>
      </p:pic>
      <p:pic>
        <p:nvPicPr>
          <p:cNvPr id="8" name="Picture 7" descr="A screenshot of a data analysis&#10;&#10;AI-generated content may be incorrect.">
            <a:extLst>
              <a:ext uri="{FF2B5EF4-FFF2-40B4-BE49-F238E27FC236}">
                <a16:creationId xmlns:a16="http://schemas.microsoft.com/office/drawing/2014/main" id="{1B7848C4-8CE2-D101-755A-F652B05B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931" y="2642616"/>
            <a:ext cx="3900706" cy="19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0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45F8A3-DF68-A48A-DE13-CB2778EA0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562" y="1466850"/>
            <a:ext cx="62388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23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335551-365E-E4A5-B978-2FDEDB1CB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36DDE57-E86C-CDB7-5419-E35B73004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B52D5-DEAC-C000-6D65-738E1974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Data Augmentation Using TabPFN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8882D08E-D0CC-98B1-0895-626299FFC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164F144A-FD4A-3FB9-7A41-8929626A5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89" y="1969025"/>
            <a:ext cx="8437824" cy="48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74830A-DCBA-81E5-C47C-A8286DA4C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16000F-CBD9-FB08-562D-74E026A03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E51E9-EF4F-3091-5588-1BEEACC43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Data Augmentation Using TabPFN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F69431FE-5BB1-F4E3-9CED-3E32CEB1C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CC57EA46-5F0F-507F-B6AE-84CBAFC18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1893840"/>
            <a:ext cx="12192000" cy="42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AFC0A-EC11-7E48-046A-D0274FAF6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ED30-1659-8FFC-F647-B2953183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0080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TabPFN Embeddings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ollage of graphs&#10;&#10;AI-generated content may be incorrect.">
            <a:extLst>
              <a:ext uri="{FF2B5EF4-FFF2-40B4-BE49-F238E27FC236}">
                <a16:creationId xmlns:a16="http://schemas.microsoft.com/office/drawing/2014/main" id="{E0019082-7966-D06A-9C94-EA0AAB30B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68" y="100910"/>
            <a:ext cx="8720111" cy="665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86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BDB68C-EACE-F0A1-1BD8-724192C8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A54C82-610D-6406-1827-DAD63531B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4A067-FD75-3F4F-1D85-B1BB0D67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Explainable AI (XAI)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2A7D70F-A200-8FAE-442F-1E4F063F2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3E64E140-2FDA-19FD-7454-D4B21D361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148" y="1818226"/>
            <a:ext cx="5771105" cy="33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2BEEE-8068-1D76-8E82-5CDCC734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0" y="5156351"/>
            <a:ext cx="11087100" cy="14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8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7E6EB-3741-2E11-CB6F-2B2A8CCB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1A932D-7159-0F52-D93D-7CFEF88A8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61C76-F26C-7891-13E1-E7105DA8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Interface Deployment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AF3DAAB7-8957-C3BC-0B63-93DC9543D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medical test&#10;&#10;AI-generated content may be incorrect.">
            <a:extLst>
              <a:ext uri="{FF2B5EF4-FFF2-40B4-BE49-F238E27FC236}">
                <a16:creationId xmlns:a16="http://schemas.microsoft.com/office/drawing/2014/main" id="{41CDA96E-03E0-9FF6-4F7A-9FD7BEA81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72" y="1842910"/>
            <a:ext cx="3840058" cy="492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88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83910A-F9FC-E7C2-EEFA-0E4FD1BB5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D3DF4-5AF0-26C6-C3CD-ED579E01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12FFB-26B7-6569-6084-AD718650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/>
              <a:t>Novel Contributions of Our Research Paper!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5C1A2F1-0D67-75C2-478B-A3C05EF4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81D72638-80BB-4A05-2968-B52F76130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647241"/>
              </p:ext>
            </p:extLst>
          </p:nvPr>
        </p:nvGraphicFramePr>
        <p:xfrm>
          <a:off x="0" y="1384752"/>
          <a:ext cx="12192000" cy="5473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6753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7DC34F-E796-9FD8-7681-DF7E369E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58C728-8117-6BDD-5D4C-02137C600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C3617-0753-E64E-4899-49C0063E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Future Work and Limitations!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7C770D5-C67D-0C9D-F385-FE11B13EB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38CFC67-B504-3A97-C7F1-78BE7618BD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426634"/>
              </p:ext>
            </p:extLst>
          </p:nvPr>
        </p:nvGraphicFramePr>
        <p:xfrm>
          <a:off x="116366" y="1836514"/>
          <a:ext cx="12075634" cy="5021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5580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37844-C14F-174A-3A07-A3039CDF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 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38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uman body&#10;&#10;AI-generated content may be incorrect.">
            <a:extLst>
              <a:ext uri="{FF2B5EF4-FFF2-40B4-BE49-F238E27FC236}">
                <a16:creationId xmlns:a16="http://schemas.microsoft.com/office/drawing/2014/main" id="{19835763-8805-7459-BBEC-1C5A729E4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885"/>
            <a:ext cx="6052458" cy="30262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22C0FC-A769-9B04-79ED-8658417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0322"/>
            <a:ext cx="2106386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9E637C-7CA4-D61F-BA19-EFE223517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458" y="1436913"/>
            <a:ext cx="6052456" cy="3984172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One of the deadliest cancers worldwide.</a:t>
            </a:r>
          </a:p>
          <a:p>
            <a:endParaRPr lang="en-US" sz="500" dirty="0"/>
          </a:p>
          <a:p>
            <a:r>
              <a:rPr lang="en-US" sz="2400" dirty="0"/>
              <a:t>Often diagnosed at a </a:t>
            </a:r>
            <a:r>
              <a:rPr lang="en-US" sz="2400" b="1" dirty="0"/>
              <a:t>late stage</a:t>
            </a:r>
            <a:r>
              <a:rPr lang="en-US" sz="2400" dirty="0"/>
              <a:t>—few early symptoms.</a:t>
            </a:r>
          </a:p>
          <a:p>
            <a:endParaRPr lang="en-US" sz="500" dirty="0"/>
          </a:p>
          <a:p>
            <a:r>
              <a:rPr lang="en-US" sz="2400" b="1" dirty="0"/>
              <a:t>5-year survival rate: less than 10%.</a:t>
            </a:r>
          </a:p>
          <a:p>
            <a:endParaRPr lang="en-US" sz="500" dirty="0"/>
          </a:p>
          <a:p>
            <a:r>
              <a:rPr lang="en-US" sz="2400" b="1" dirty="0"/>
              <a:t>Fourth leading cause of cancer deaths</a:t>
            </a:r>
            <a:r>
              <a:rPr lang="en-US" sz="2400" dirty="0"/>
              <a:t> globally.</a:t>
            </a:r>
          </a:p>
          <a:p>
            <a:endParaRPr lang="en-US" sz="500" dirty="0"/>
          </a:p>
          <a:p>
            <a:r>
              <a:rPr lang="en-US" sz="2400" dirty="0"/>
              <a:t>Urgent need for </a:t>
            </a:r>
            <a:r>
              <a:rPr lang="en-US" sz="2400" b="1" dirty="0"/>
              <a:t>early and accurate detection.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306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3FF4A-6F97-9955-F58F-561A77FF9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27" y="361895"/>
            <a:ext cx="6951345" cy="6134209"/>
          </a:xfrm>
          <a:prstGeom prst="rect">
            <a:avLst/>
          </a:prstGeom>
          <a:ln w="12700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ED7CB3-C356-AD05-64AD-02F21855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06386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6128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C39426-11F1-DC5D-1191-BE84F4F9B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348D73C-C1C7-308E-BB4E-754E4CDE3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D7555-6395-DA44-3612-4CCC54AB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TabPFN?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0025E673-9CFB-384C-6F39-974A41DAA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B11BD9C8-9FD4-A9AE-BC80-40EF0FFB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12" y="2084546"/>
            <a:ext cx="5367551" cy="3354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1C611-BCFB-9B5A-B2A5-F37BACD4E9BD}"/>
              </a:ext>
            </a:extLst>
          </p:cNvPr>
          <p:cNvSpPr txBox="1"/>
          <p:nvPr/>
        </p:nvSpPr>
        <p:spPr>
          <a:xfrm>
            <a:off x="0" y="2169318"/>
            <a:ext cx="631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Published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Nature (2025)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showing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state-of-the-art performance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many benchmark tasks.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Helps bring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of deep learning to tabular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TabPFN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Foundation Model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tabular data —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ChatGPT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for text. These models represent the future of AI.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Capable of Zero-Shot Learning —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making accurate predictions without training on your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5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6A762-C762-6250-AAD8-611C97252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F086C2-0BBF-DFB1-583F-B2C2B18D2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E262A-2634-52BC-BEBF-C3A44795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Zero-Shot Learning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73FA50-7828-6819-A990-02AB0FF2D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41E2C42E-0000-4EFE-F4BE-19A552C8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691" y="1875475"/>
            <a:ext cx="4774020" cy="477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0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F48677-922E-46F3-C063-B72C65238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92003"/>
              </p:ext>
            </p:extLst>
          </p:nvPr>
        </p:nvGraphicFramePr>
        <p:xfrm>
          <a:off x="1049371" y="643467"/>
          <a:ext cx="10093259" cy="557107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754740">
                  <a:extLst>
                    <a:ext uri="{9D8B030D-6E8A-4147-A177-3AD203B41FA5}">
                      <a16:colId xmlns:a16="http://schemas.microsoft.com/office/drawing/2014/main" val="1235304215"/>
                    </a:ext>
                  </a:extLst>
                </a:gridCol>
                <a:gridCol w="3598849">
                  <a:extLst>
                    <a:ext uri="{9D8B030D-6E8A-4147-A177-3AD203B41FA5}">
                      <a16:colId xmlns:a16="http://schemas.microsoft.com/office/drawing/2014/main" val="3423764275"/>
                    </a:ext>
                  </a:extLst>
                </a:gridCol>
                <a:gridCol w="3739670">
                  <a:extLst>
                    <a:ext uri="{9D8B030D-6E8A-4147-A177-3AD203B41FA5}">
                      <a16:colId xmlns:a16="http://schemas.microsoft.com/office/drawing/2014/main" val="3557021996"/>
                    </a:ext>
                  </a:extLst>
                </a:gridCol>
              </a:tblGrid>
              <a:tr h="37767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Feature / Aspect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TabPFN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Traditional Machine Learning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extLst>
                  <a:ext uri="{0D108BD9-81ED-4DB2-BD59-A6C34878D82A}">
                    <a16:rowId xmlns:a16="http://schemas.microsoft.com/office/drawing/2014/main" val="841985963"/>
                  </a:ext>
                </a:extLst>
              </a:tr>
              <a:tr h="7082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Training Process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Pre-trained once on millions of synthetic datasets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Trained from scratch on the user's dataset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extLst>
                  <a:ext uri="{0D108BD9-81ED-4DB2-BD59-A6C34878D82A}">
                    <a16:rowId xmlns:a16="http://schemas.microsoft.com/office/drawing/2014/main" val="524205533"/>
                  </a:ext>
                </a:extLst>
              </a:tr>
              <a:tr h="7082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Learning Method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Uses a single forward pass during inference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Requires iterative training (e.g., gradient descent)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extLst>
                  <a:ext uri="{0D108BD9-81ED-4DB2-BD59-A6C34878D82A}">
                    <a16:rowId xmlns:a16="http://schemas.microsoft.com/office/drawing/2014/main" val="90257941"/>
                  </a:ext>
                </a:extLst>
              </a:tr>
              <a:tr h="7082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Training Time at Use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⏱️ No training time required by the user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⌛ Training time can be long, depending on data/model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extLst>
                  <a:ext uri="{0D108BD9-81ED-4DB2-BD59-A6C34878D82A}">
                    <a16:rowId xmlns:a16="http://schemas.microsoft.com/office/drawing/2014/main" val="3449456064"/>
                  </a:ext>
                </a:extLst>
              </a:tr>
              <a:tr h="944020">
                <a:tc>
                  <a:txBody>
                    <a:bodyPr/>
                    <a:lstStyle/>
                    <a:p>
                      <a:r>
                        <a:rPr lang="en-US" sz="1800" b="1"/>
                        <a:t>Evaluation / Prediction Time</a:t>
                      </a:r>
                      <a:endParaRPr lang="en-US" sz="1800"/>
                    </a:p>
                  </a:txBody>
                  <a:tcPr marL="90771" marR="90771" marT="45386" marB="4538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⏳ </a:t>
                      </a:r>
                      <a:r>
                        <a:rPr lang="en-US" sz="1800" b="1" dirty="0"/>
                        <a:t>Slow</a:t>
                      </a:r>
                      <a:r>
                        <a:rPr lang="en-US" sz="1800" dirty="0"/>
                        <a:t> — takes longer due to complex forward pass-through transformer</a:t>
                      </a:r>
                    </a:p>
                  </a:txBody>
                  <a:tcPr marL="90771" marR="90771" marT="45386" marB="4538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⚡ </a:t>
                      </a:r>
                      <a:r>
                        <a:rPr lang="en-US" sz="1800" b="1"/>
                        <a:t>Fast</a:t>
                      </a:r>
                      <a:r>
                        <a:rPr lang="en-US" sz="1800"/>
                        <a:t> — typically quick once trained</a:t>
                      </a:r>
                    </a:p>
                  </a:txBody>
                  <a:tcPr marL="90771" marR="90771" marT="45386" marB="45386" anchor="ctr"/>
                </a:tc>
                <a:extLst>
                  <a:ext uri="{0D108BD9-81ED-4DB2-BD59-A6C34878D82A}">
                    <a16:rowId xmlns:a16="http://schemas.microsoft.com/office/drawing/2014/main" val="2965017626"/>
                  </a:ext>
                </a:extLst>
              </a:tr>
              <a:tr h="7082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Hyperparameter Tuning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❌ Not needed — model is already optimized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✅ Required for good performance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extLst>
                  <a:ext uri="{0D108BD9-81ED-4DB2-BD59-A6C34878D82A}">
                    <a16:rowId xmlns:a16="http://schemas.microsoft.com/office/drawing/2014/main" val="404500269"/>
                  </a:ext>
                </a:extLst>
              </a:tr>
              <a:tr h="7082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Adaptation to New Data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Uses internal knowledge from pre-training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Learns directly from the provided dataset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extLst>
                  <a:ext uri="{0D108BD9-81ED-4DB2-BD59-A6C34878D82A}">
                    <a16:rowId xmlns:a16="http://schemas.microsoft.com/office/drawing/2014/main" val="314591132"/>
                  </a:ext>
                </a:extLst>
              </a:tr>
              <a:tr h="7082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Ideal for Small Datasets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✅ Yes — performs well on limited data</a:t>
                      </a:r>
                      <a:endParaRPr lang="en-US" sz="19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❌ Often underperforms without enough data</a:t>
                      </a:r>
                      <a:endParaRPr lang="en-US" sz="1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858" marR="14858" marT="14858" marB="14858" anchor="ctr"/>
                </a:tc>
                <a:extLst>
                  <a:ext uri="{0D108BD9-81ED-4DB2-BD59-A6C34878D82A}">
                    <a16:rowId xmlns:a16="http://schemas.microsoft.com/office/drawing/2014/main" val="1691019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50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rrow pointing up to a blue line&#10;&#10;AI-generated content may be incorrect.">
            <a:extLst>
              <a:ext uri="{FF2B5EF4-FFF2-40B4-BE49-F238E27FC236}">
                <a16:creationId xmlns:a16="http://schemas.microsoft.com/office/drawing/2014/main" id="{A7B6DEC7-EDF8-F897-0C23-5A07D86A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3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587E7-0C5E-84B4-2BF1-E97B6CC5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Primary Data </a:t>
            </a:r>
            <a:r>
              <a:rPr lang="en-US" sz="6600">
                <a:sym typeface="Wingdings" panose="05000000000000000000" pitchFamily="2" charset="2"/>
              </a:rPr>
              <a:t> Survey</a:t>
            </a:r>
            <a:endParaRPr lang="en-US" sz="6600"/>
          </a:p>
        </p:txBody>
      </p:sp>
      <p:pic>
        <p:nvPicPr>
          <p:cNvPr id="9" name="Picture 8" descr="A red and black logo&#10;&#10;AI-generated content may be incorrect.">
            <a:extLst>
              <a:ext uri="{FF2B5EF4-FFF2-40B4-BE49-F238E27FC236}">
                <a16:creationId xmlns:a16="http://schemas.microsoft.com/office/drawing/2014/main" id="{8D95BBCA-137C-95CF-43DD-08881E199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16582"/>
            <a:ext cx="5614416" cy="3702259"/>
          </a:xfrm>
          <a:prstGeom prst="rect">
            <a:avLst/>
          </a:prstGeom>
        </p:spPr>
      </p:pic>
      <p:pic>
        <p:nvPicPr>
          <p:cNvPr id="11" name="Picture 10" descr="A robot holding a clipboard&#10;&#10;AI-generated content may be incorrect.">
            <a:extLst>
              <a:ext uri="{FF2B5EF4-FFF2-40B4-BE49-F238E27FC236}">
                <a16:creationId xmlns:a16="http://schemas.microsoft.com/office/drawing/2014/main" id="{995B8B95-6F50-8E3F-82D1-BDF4760B3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709712"/>
            <a:ext cx="5614416" cy="3116000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93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598</Words>
  <Application>Microsoft Office PowerPoint</Application>
  <PresentationFormat>Widescreen</PresentationFormat>
  <Paragraphs>107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Aptos Display</vt:lpstr>
      <vt:lpstr>Arial</vt:lpstr>
      <vt:lpstr>Ink Free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Problem</vt:lpstr>
      <vt:lpstr>Solution</vt:lpstr>
      <vt:lpstr>What is TabPFN?</vt:lpstr>
      <vt:lpstr>Zero-Shot Learning</vt:lpstr>
      <vt:lpstr>PowerPoint Presentation</vt:lpstr>
      <vt:lpstr>PowerPoint Presentation</vt:lpstr>
      <vt:lpstr>Primary Data  Survey</vt:lpstr>
      <vt:lpstr>Results</vt:lpstr>
      <vt:lpstr>Results</vt:lpstr>
      <vt:lpstr>Results</vt:lpstr>
      <vt:lpstr>PowerPoint Presentation</vt:lpstr>
      <vt:lpstr>Secondary Data</vt:lpstr>
      <vt:lpstr>Data Understanding &amp; Preparation</vt:lpstr>
      <vt:lpstr>Missing Values Imputation</vt:lpstr>
      <vt:lpstr>Model Development &amp; Selection</vt:lpstr>
      <vt:lpstr>Hyperparameter Tuning</vt:lpstr>
      <vt:lpstr>Model Evaluation</vt:lpstr>
      <vt:lpstr>Data Augmentation Using TabPFN</vt:lpstr>
      <vt:lpstr>Data Augmentation Using TabPFN</vt:lpstr>
      <vt:lpstr>TabPFN Embeddings</vt:lpstr>
      <vt:lpstr>Explainable AI (XAI)</vt:lpstr>
      <vt:lpstr>Web Interface Deployment</vt:lpstr>
      <vt:lpstr>Novel Contributions of Our Research Paper!</vt:lpstr>
      <vt:lpstr>Future Work and Limitations!</vt:lpstr>
      <vt:lpstr>The End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SANAD ALAWI</dc:creator>
  <cp:lastModifiedBy>SANAD ALAWI</cp:lastModifiedBy>
  <cp:revision>34</cp:revision>
  <dcterms:created xsi:type="dcterms:W3CDTF">2025-06-05T17:23:57Z</dcterms:created>
  <dcterms:modified xsi:type="dcterms:W3CDTF">2025-06-23T11:14:54Z</dcterms:modified>
</cp:coreProperties>
</file>